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2" r:id="rId6"/>
    <p:sldId id="277" r:id="rId7"/>
    <p:sldId id="289" r:id="rId8"/>
    <p:sldId id="270" r:id="rId9"/>
    <p:sldId id="299" r:id="rId10"/>
    <p:sldId id="283" r:id="rId11"/>
    <p:sldId id="300" r:id="rId12"/>
    <p:sldId id="279" r:id="rId13"/>
    <p:sldId id="280" r:id="rId14"/>
    <p:sldId id="281" r:id="rId15"/>
    <p:sldId id="293" r:id="rId16"/>
    <p:sldId id="287" r:id="rId17"/>
    <p:sldId id="292" r:id="rId18"/>
    <p:sldId id="286" r:id="rId19"/>
    <p:sldId id="285" r:id="rId20"/>
    <p:sldId id="290" r:id="rId21"/>
    <p:sldId id="271" r:id="rId22"/>
    <p:sldId id="274" r:id="rId23"/>
    <p:sldId id="294" r:id="rId24"/>
    <p:sldId id="295" r:id="rId25"/>
    <p:sldId id="275" r:id="rId26"/>
    <p:sldId id="273" r:id="rId27"/>
    <p:sldId id="296" r:id="rId28"/>
    <p:sldId id="297" r:id="rId29"/>
    <p:sldId id="267" r:id="rId30"/>
    <p:sldId id="298" r:id="rId31"/>
    <p:sldId id="264" r:id="rId32"/>
    <p:sldId id="284" r:id="rId33"/>
    <p:sldId id="282" r:id="rId34"/>
    <p:sldId id="278" r:id="rId35"/>
    <p:sldId id="259" r:id="rId36"/>
    <p:sldId id="261" r:id="rId37"/>
    <p:sldId id="260" r:id="rId38"/>
    <p:sldId id="265" r:id="rId39"/>
    <p:sldId id="266" r:id="rId40"/>
    <p:sldId id="272" r:id="rId41"/>
    <p:sldId id="288" r:id="rId42"/>
    <p:sldId id="301" r:id="rId43"/>
    <p:sldId id="291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578345-7770-40E0-9225-8092904E3098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9BBCC2-5A62-4E5A-B626-AB690032FE92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071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8345-7770-40E0-9225-8092904E3098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BBCC2-5A62-4E5A-B626-AB690032F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464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8345-7770-40E0-9225-8092904E3098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BBCC2-5A62-4E5A-B626-AB690032F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49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8345-7770-40E0-9225-8092904E3098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BBCC2-5A62-4E5A-B626-AB690032F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86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8345-7770-40E0-9225-8092904E3098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BBCC2-5A62-4E5A-B626-AB690032FE92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02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8345-7770-40E0-9225-8092904E3098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BBCC2-5A62-4E5A-B626-AB690032F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420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8345-7770-40E0-9225-8092904E3098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BBCC2-5A62-4E5A-B626-AB690032F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294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8345-7770-40E0-9225-8092904E3098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BBCC2-5A62-4E5A-B626-AB690032F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380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8345-7770-40E0-9225-8092904E3098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BBCC2-5A62-4E5A-B626-AB690032F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709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8345-7770-40E0-9225-8092904E3098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BBCC2-5A62-4E5A-B626-AB690032F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31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8345-7770-40E0-9225-8092904E3098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BBCC2-5A62-4E5A-B626-AB690032F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34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C578345-7770-40E0-9225-8092904E3098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59BBCC2-5A62-4E5A-B626-AB690032F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70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crm.org/" TargetMode="External"/><Relationship Id="rId2" Type="http://schemas.openxmlformats.org/officeDocument/2006/relationships/hyperlink" Target="https://plantbasedhealthprofessional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eganhealth.org/" TargetMode="External"/><Relationship Id="rId4" Type="http://schemas.openxmlformats.org/officeDocument/2006/relationships/hyperlink" Target="https://www.vegansociety.com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mailto:i.rao@nhs.ne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327" y="100979"/>
            <a:ext cx="10819246" cy="3091108"/>
          </a:xfrm>
        </p:spPr>
        <p:txBody>
          <a:bodyPr/>
          <a:lstStyle/>
          <a:p>
            <a:r>
              <a:rPr lang="en-GB" dirty="0"/>
              <a:t>An  introduction to a plant- based lifestyle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6020" y="3370871"/>
            <a:ext cx="8767860" cy="1388165"/>
          </a:xfrm>
        </p:spPr>
        <p:txBody>
          <a:bodyPr/>
          <a:lstStyle/>
          <a:p>
            <a:r>
              <a:rPr lang="en-GB" dirty="0"/>
              <a:t>Dr </a:t>
            </a:r>
            <a:r>
              <a:rPr lang="en-GB" dirty="0" err="1"/>
              <a:t>Ishani</a:t>
            </a:r>
            <a:r>
              <a:rPr lang="en-GB" dirty="0"/>
              <a:t> Rao, MBBS, BSc </a:t>
            </a: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738" y="3835406"/>
            <a:ext cx="3607723" cy="270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430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021" y="112295"/>
            <a:ext cx="9875520" cy="1356360"/>
          </a:xfrm>
        </p:spPr>
        <p:txBody>
          <a:bodyPr/>
          <a:lstStyle/>
          <a:p>
            <a:r>
              <a:rPr lang="en-GB" dirty="0"/>
              <a:t>Meta-analysis of population diets</a:t>
            </a:r>
          </a:p>
        </p:txBody>
      </p:sp>
      <p:pic>
        <p:nvPicPr>
          <p:cNvPr id="2050" name="Picture 2" descr="Infographic showing the results of the Adventist studies - that vegans had a lower BMI and risk of chronic diseas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262" y="1202671"/>
            <a:ext cx="8886990" cy="534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468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E8C3E6-2B40-3488-BCD5-77E5C2FCE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682" y="483808"/>
            <a:ext cx="8432006" cy="58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75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 external file that holds a picture, illustration, etc.&#10;Object name is nihms942519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842" y="625643"/>
            <a:ext cx="9827404" cy="445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95109" y="5386192"/>
            <a:ext cx="9872871" cy="4038600"/>
          </a:xfrm>
        </p:spPr>
        <p:txBody>
          <a:bodyPr/>
          <a:lstStyle/>
          <a:p>
            <a:pPr algn="ctr"/>
            <a:r>
              <a:rPr lang="en-GB" dirty="0"/>
              <a:t>Potential mechanisms underlying CV effects of a plant-based diet, National Library of Medicine</a:t>
            </a:r>
          </a:p>
        </p:txBody>
      </p:sp>
    </p:spTree>
    <p:extLst>
      <p:ext uri="{BB962C8B-B14F-4D97-AF65-F5344CB8AC3E}">
        <p14:creationId xmlns:p14="http://schemas.microsoft.com/office/powerpoint/2010/main" val="1703518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795" y="3161661"/>
            <a:ext cx="6486525" cy="2276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795" y="285432"/>
            <a:ext cx="6064938" cy="29936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1795" y="5337344"/>
            <a:ext cx="5570335" cy="123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08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cessed meats do cause cancer - WHO - BBC 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169" y="754764"/>
            <a:ext cx="7070558" cy="537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303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2F7EA-893A-DB9A-8FBA-5303F4410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5151" y="6205208"/>
            <a:ext cx="9872871" cy="4038600"/>
          </a:xfrm>
        </p:spPr>
        <p:txBody>
          <a:bodyPr/>
          <a:lstStyle/>
          <a:p>
            <a:r>
              <a:rPr lang="en-US" dirty="0"/>
              <a:t>Frontiers In Public Health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6E28CF-07EE-2DF3-0926-15A69EAAD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622" y="342900"/>
            <a:ext cx="7772400" cy="573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03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arm Health Online – Animal Health and Welfare Knowledge Hub – Antibiotics  in Agricul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963" y="497305"/>
            <a:ext cx="5911516" cy="591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597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569" y="487797"/>
            <a:ext cx="7104911" cy="59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319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rontiers | Effects of Microplastics on Fish and in Human Heal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902" y="982578"/>
            <a:ext cx="843915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10916" y="5978379"/>
            <a:ext cx="9872871" cy="4038600"/>
          </a:xfrm>
        </p:spPr>
        <p:txBody>
          <a:bodyPr>
            <a:normAutofit/>
          </a:bodyPr>
          <a:lstStyle/>
          <a:p>
            <a:pPr algn="ctr"/>
            <a:r>
              <a:rPr lang="en-GB" sz="2000" dirty="0"/>
              <a:t>Effects of </a:t>
            </a:r>
            <a:r>
              <a:rPr lang="en-GB" sz="2000" dirty="0" err="1"/>
              <a:t>microplastics</a:t>
            </a:r>
            <a:r>
              <a:rPr lang="en-GB" sz="2000" dirty="0"/>
              <a:t> on fish and in human health: Frontiers in Environmental Science</a:t>
            </a:r>
          </a:p>
        </p:txBody>
      </p:sp>
    </p:spTree>
    <p:extLst>
      <p:ext uri="{BB962C8B-B14F-4D97-AF65-F5344CB8AC3E}">
        <p14:creationId xmlns:p14="http://schemas.microsoft.com/office/powerpoint/2010/main" val="3203592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852" y="164432"/>
            <a:ext cx="9875520" cy="1356360"/>
          </a:xfrm>
        </p:spPr>
        <p:txBody>
          <a:bodyPr/>
          <a:lstStyle/>
          <a:p>
            <a:r>
              <a:rPr lang="en-GB" dirty="0"/>
              <a:t>Bioaccumulation in marine life</a:t>
            </a:r>
          </a:p>
        </p:txBody>
      </p:sp>
      <p:pic>
        <p:nvPicPr>
          <p:cNvPr id="3074" name="Picture 2" descr="Animals | Free Full-Text | Biomonitoring of Heavy Metal Pollution Using  Acanthocephalans Parasite in Ecosystem: An Updated Overview | HTM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389" y="1183694"/>
            <a:ext cx="8398040" cy="489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90309" y="6075361"/>
            <a:ext cx="9872871" cy="4038600"/>
          </a:xfrm>
        </p:spPr>
        <p:txBody>
          <a:bodyPr>
            <a:normAutofit/>
          </a:bodyPr>
          <a:lstStyle/>
          <a:p>
            <a:pPr algn="ctr"/>
            <a:r>
              <a:rPr lang="en-GB" sz="2000" dirty="0"/>
              <a:t>Biomonitoring of heavy metal pollution in ecosystems: Multidisciplinary Digital Publishing Institute </a:t>
            </a:r>
          </a:p>
        </p:txBody>
      </p:sp>
    </p:spTree>
    <p:extLst>
      <p:ext uri="{BB962C8B-B14F-4D97-AF65-F5344CB8AC3E}">
        <p14:creationId xmlns:p14="http://schemas.microsoft.com/office/powerpoint/2010/main" val="424215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0431" y="89285"/>
            <a:ext cx="9875520" cy="1356360"/>
          </a:xfrm>
        </p:spPr>
        <p:txBody>
          <a:bodyPr/>
          <a:lstStyle/>
          <a:p>
            <a:r>
              <a:rPr lang="en-GB" dirty="0"/>
              <a:t>Hello!</a:t>
            </a:r>
          </a:p>
        </p:txBody>
      </p:sp>
      <p:pic>
        <p:nvPicPr>
          <p:cNvPr id="2050" name="Picture 2" descr="May be an image of one or more people and people stan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709" y="1063798"/>
            <a:ext cx="7244292" cy="543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815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E9271C28-7496-4447-8541-7B39F5E948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6704" y="609600"/>
            <a:ext cx="5364444" cy="1356360"/>
          </a:xfrm>
        </p:spPr>
        <p:txBody>
          <a:bodyPr>
            <a:normAutofit/>
          </a:bodyPr>
          <a:lstStyle/>
          <a:p>
            <a:r>
              <a:rPr lang="en-GB" dirty="0"/>
              <a:t>Future pandemics are inevitable</a:t>
            </a:r>
          </a:p>
        </p:txBody>
      </p:sp>
      <p:pic>
        <p:nvPicPr>
          <p:cNvPr id="1026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064" y="1165605"/>
            <a:ext cx="4593715" cy="452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6703" y="2057400"/>
            <a:ext cx="5364444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dirty="0"/>
              <a:t>Countless </a:t>
            </a:r>
            <a:r>
              <a:rPr lang="en-GB" dirty="0" err="1"/>
              <a:t>zoonoses</a:t>
            </a:r>
            <a:r>
              <a:rPr lang="en-GB" dirty="0"/>
              <a:t> such as: </a:t>
            </a:r>
          </a:p>
          <a:p>
            <a:r>
              <a:rPr lang="en-GB" dirty="0"/>
              <a:t>SARS</a:t>
            </a:r>
          </a:p>
          <a:p>
            <a:r>
              <a:rPr lang="en-GB" dirty="0"/>
              <a:t>MERS </a:t>
            </a:r>
          </a:p>
          <a:p>
            <a:r>
              <a:rPr lang="en-GB" dirty="0"/>
              <a:t>BSE</a:t>
            </a:r>
          </a:p>
          <a:p>
            <a:r>
              <a:rPr lang="en-GB" dirty="0"/>
              <a:t>H5N1</a:t>
            </a:r>
          </a:p>
          <a:p>
            <a:r>
              <a:rPr lang="en-GB" dirty="0"/>
              <a:t>H1N1 </a:t>
            </a:r>
          </a:p>
          <a:p>
            <a:r>
              <a:rPr lang="en-GB" dirty="0"/>
              <a:t>HIV </a:t>
            </a:r>
          </a:p>
          <a:p>
            <a:r>
              <a:rPr lang="en-GB" dirty="0"/>
              <a:t>COVID19</a:t>
            </a:r>
          </a:p>
        </p:txBody>
      </p:sp>
    </p:spTree>
    <p:extLst>
      <p:ext uri="{BB962C8B-B14F-4D97-AF65-F5344CB8AC3E}">
        <p14:creationId xmlns:p14="http://schemas.microsoft.com/office/powerpoint/2010/main" val="3744319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2ED84DD6-8A68-4994-8094-8DDBE89BF3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176049D7-366E-4AC9-B689-460CC28F8E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solidFill>
            <a:srgbClr val="A6B727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65" name="Straight Connector 2064">
            <a:extLst>
              <a:ext uri="{FF2B5EF4-FFF2-40B4-BE49-F238E27FC236}">
                <a16:creationId xmlns:a16="http://schemas.microsoft.com/office/drawing/2014/main" id="{BC9E91F8-C4AE-4EB0-8B76-FF3F3FC718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4AD45A04-4150-4943-BB06-EEEDDD73BF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5138" y="857675"/>
            <a:ext cx="3113366" cy="36228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5000" b="1" cap="all">
                <a:solidFill>
                  <a:srgbClr val="FFFFFF"/>
                </a:solidFill>
              </a:rPr>
              <a:t>The mental health epidemic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210328" y="4541697"/>
            <a:ext cx="3082986" cy="15434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>
                <a:solidFill>
                  <a:srgbClr val="FFFFFF"/>
                </a:solidFill>
              </a:rPr>
              <a:t>‘State of mental health in America’ report 2019 </a:t>
            </a: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382" y="962033"/>
            <a:ext cx="6845659" cy="493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368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689" y="0"/>
            <a:ext cx="9875520" cy="1356360"/>
          </a:xfrm>
        </p:spPr>
        <p:txBody>
          <a:bodyPr/>
          <a:lstStyle/>
          <a:p>
            <a:r>
              <a:rPr lang="en-GB" dirty="0"/>
              <a:t>Gut brain axis- food and mood</a:t>
            </a: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774" y="1171400"/>
            <a:ext cx="8420435" cy="515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408128" y="6200383"/>
            <a:ext cx="9872871" cy="4038600"/>
          </a:xfrm>
        </p:spPr>
        <p:txBody>
          <a:bodyPr/>
          <a:lstStyle/>
          <a:p>
            <a:r>
              <a:rPr lang="en-GB" dirty="0"/>
              <a:t>The microbiota gut brain axis, The Lancet, Gastroenterology </a:t>
            </a:r>
          </a:p>
        </p:txBody>
      </p:sp>
    </p:spTree>
    <p:extLst>
      <p:ext uri="{BB962C8B-B14F-4D97-AF65-F5344CB8AC3E}">
        <p14:creationId xmlns:p14="http://schemas.microsoft.com/office/powerpoint/2010/main" val="1223168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9BCA9-4A9A-8851-8664-FE1EF2657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4464" y="971548"/>
            <a:ext cx="9872871" cy="53244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Beetroot- nitrates</a:t>
            </a:r>
          </a:p>
          <a:p>
            <a:endParaRPr lang="en-US" dirty="0"/>
          </a:p>
          <a:p>
            <a:r>
              <a:rPr lang="en-US" dirty="0"/>
              <a:t>Red grapes- resveratrol</a:t>
            </a:r>
          </a:p>
          <a:p>
            <a:endParaRPr lang="en-US" dirty="0"/>
          </a:p>
          <a:p>
            <a:r>
              <a:rPr lang="en-US" dirty="0"/>
              <a:t>Tomatoes- lycopene</a:t>
            </a:r>
          </a:p>
          <a:p>
            <a:endParaRPr lang="en-US" dirty="0"/>
          </a:p>
          <a:p>
            <a:r>
              <a:rPr lang="en-US" dirty="0"/>
              <a:t>Green tea- polyphenols</a:t>
            </a:r>
          </a:p>
          <a:p>
            <a:endParaRPr lang="en-US" dirty="0"/>
          </a:p>
          <a:p>
            <a:r>
              <a:rPr lang="en-US" dirty="0"/>
              <a:t>Seaweed, nori, spirulina</a:t>
            </a:r>
          </a:p>
          <a:p>
            <a:endParaRPr lang="en-US" dirty="0"/>
          </a:p>
          <a:p>
            <a:r>
              <a:rPr lang="en-US" dirty="0"/>
              <a:t>Nuts- omega 3</a:t>
            </a:r>
          </a:p>
          <a:p>
            <a:endParaRPr lang="en-US" dirty="0"/>
          </a:p>
          <a:p>
            <a:r>
              <a:rPr lang="en-US" dirty="0"/>
              <a:t>Fermented foods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New TV series EATING PLANTS explores world's biggest culinary trend -  Nourish plant-based living">
            <a:extLst>
              <a:ext uri="{FF2B5EF4-FFF2-40B4-BE49-F238E27FC236}">
                <a16:creationId xmlns:a16="http://schemas.microsoft.com/office/drawing/2014/main" id="{C9EE5A27-96D5-B9B6-4B78-C9FCE512A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49" y="762000"/>
            <a:ext cx="5324475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906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 photo description available.">
            <a:extLst>
              <a:ext uri="{FF2B5EF4-FFF2-40B4-BE49-F238E27FC236}">
                <a16:creationId xmlns:a16="http://schemas.microsoft.com/office/drawing/2014/main" id="{32538616-7077-909E-F592-18DB22F1E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626" y="393979"/>
            <a:ext cx="4881325" cy="607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554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10665-C1A1-DF44-9B1C-49B8E2847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703" y="482139"/>
            <a:ext cx="89154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439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2ED84DD6-8A68-4994-8094-8DDBE89BF3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6049D7-366E-4AC9-B689-460CC28F8E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solidFill>
            <a:srgbClr val="A6B727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C9E91F8-C4AE-4EB0-8B76-FF3F3FC718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AD45A04-4150-4943-BB06-EEEDDD73BF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B4CBDDD-C250-894C-A1CA-84D694E1CDF6}"/>
              </a:ext>
            </a:extLst>
          </p:cNvPr>
          <p:cNvSpPr txBox="1">
            <a:spLocks/>
          </p:cNvSpPr>
          <p:nvPr/>
        </p:nvSpPr>
        <p:spPr>
          <a:xfrm>
            <a:off x="8194189" y="1445027"/>
            <a:ext cx="3113366" cy="3622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5000"/>
              </a:lnSpc>
              <a:spcAft>
                <a:spcPts val="600"/>
              </a:spcAft>
            </a:pPr>
            <a:r>
              <a:rPr lang="en-US" sz="3800" b="1" cap="all" dirty="0">
                <a:solidFill>
                  <a:srgbClr val="FFFFFF"/>
                </a:solidFill>
              </a:rPr>
              <a:t>Strong links between individual health and planetary health </a:t>
            </a:r>
          </a:p>
        </p:txBody>
      </p:sp>
      <p:pic>
        <p:nvPicPr>
          <p:cNvPr id="5" name="Picture 2" descr="What is Global Health and Why Does it Matter? – Interdependence: Global  Solidarity and Local Actions">
            <a:extLst>
              <a:ext uri="{FF2B5EF4-FFF2-40B4-BE49-F238E27FC236}">
                <a16:creationId xmlns:a16="http://schemas.microsoft.com/office/drawing/2014/main" id="{83FCC7D9-4693-4D4C-A6BD-ECDD052EC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322" y="1445027"/>
            <a:ext cx="6997202" cy="379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108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ay be an image of mountain and tree">
            <a:extLst>
              <a:ext uri="{FF2B5EF4-FFF2-40B4-BE49-F238E27FC236}">
                <a16:creationId xmlns:a16="http://schemas.microsoft.com/office/drawing/2014/main" id="{ED664F90-1AE9-C259-F615-8C18DE58D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290" y="292893"/>
            <a:ext cx="4704160" cy="627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503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Rectangle 6150">
            <a:extLst>
              <a:ext uri="{FF2B5EF4-FFF2-40B4-BE49-F238E27FC236}">
                <a16:creationId xmlns:a16="http://schemas.microsoft.com/office/drawing/2014/main" id="{E9E09B16-4874-4AF2-86A9-1E174C2000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7" name="Rectangle 6152">
            <a:extLst>
              <a:ext uri="{FF2B5EF4-FFF2-40B4-BE49-F238E27FC236}">
                <a16:creationId xmlns:a16="http://schemas.microsoft.com/office/drawing/2014/main" id="{35494F9B-D851-46F3-9164-479893CBED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B6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May be an image of standing, fire and outdoors">
            <a:extLst>
              <a:ext uri="{FF2B5EF4-FFF2-40B4-BE49-F238E27FC236}">
                <a16:creationId xmlns:a16="http://schemas.microsoft.com/office/drawing/2014/main" id="{9F641A14-D48C-BB53-BDA2-CC953F2453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5" r="1" b="1340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5" name="Rectangle 6154">
            <a:extLst>
              <a:ext uri="{FF2B5EF4-FFF2-40B4-BE49-F238E27FC236}">
                <a16:creationId xmlns:a16="http://schemas.microsoft.com/office/drawing/2014/main" id="{AED3799A-1FC5-417A-8683-57447021F8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09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12ABE273-A57A-4523-99C5-F4D7F45110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21A15CF5-392D-404A-8095-DD2085F2FB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855" y="696686"/>
            <a:ext cx="3570511" cy="5399314"/>
          </a:xfrm>
        </p:spPr>
        <p:txBody>
          <a:bodyPr>
            <a:normAutofit/>
          </a:bodyPr>
          <a:lstStyle/>
          <a:p>
            <a:r>
              <a:rPr lang="en-GB" sz="3200">
                <a:solidFill>
                  <a:srgbClr val="FFFFFF"/>
                </a:solidFill>
              </a:rPr>
              <a:t>Small, sustainable switches</a:t>
            </a:r>
          </a:p>
        </p:txBody>
      </p: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3D0F74E7-7AA9-4171-BCD1-C325B7632D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653842" y="2054826"/>
            <a:ext cx="0" cy="27432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5318" y="609600"/>
            <a:ext cx="6359029" cy="5486400"/>
          </a:xfrm>
        </p:spPr>
        <p:txBody>
          <a:bodyPr anchor="ctr">
            <a:normAutofit/>
          </a:bodyPr>
          <a:lstStyle/>
          <a:p>
            <a:r>
              <a:rPr lang="en-GB" sz="2000" dirty="0">
                <a:solidFill>
                  <a:srgbClr val="FFFFFF"/>
                </a:solidFill>
              </a:rPr>
              <a:t>Veganuary</a:t>
            </a:r>
          </a:p>
          <a:p>
            <a:r>
              <a:rPr lang="en-GB" sz="2000" dirty="0">
                <a:solidFill>
                  <a:srgbClr val="FFFFFF"/>
                </a:solidFill>
              </a:rPr>
              <a:t>Meatless Mondays</a:t>
            </a:r>
          </a:p>
          <a:p>
            <a:r>
              <a:rPr lang="en-GB" sz="2000" dirty="0">
                <a:solidFill>
                  <a:srgbClr val="FFFFFF"/>
                </a:solidFill>
              </a:rPr>
              <a:t>Wicked, Plant Kitchen, Linda McCartney, Plant Pioneers, Gro, </a:t>
            </a:r>
            <a:r>
              <a:rPr lang="en-GB" sz="2000" dirty="0" err="1">
                <a:solidFill>
                  <a:srgbClr val="FFFFFF"/>
                </a:solidFill>
              </a:rPr>
              <a:t>Vivera</a:t>
            </a:r>
            <a:r>
              <a:rPr lang="en-GB" sz="2000" dirty="0">
                <a:solidFill>
                  <a:srgbClr val="FFFFFF"/>
                </a:solidFill>
              </a:rPr>
              <a:t>, Oomph</a:t>
            </a:r>
          </a:p>
          <a:p>
            <a:r>
              <a:rPr lang="en-GB" sz="2000" dirty="0">
                <a:solidFill>
                  <a:srgbClr val="FFFFFF"/>
                </a:solidFill>
              </a:rPr>
              <a:t>Oat, hemp, almond, rice, soy, hazelnut, pea, cashew milk</a:t>
            </a:r>
          </a:p>
          <a:p>
            <a:pPr marL="45720" indent="0">
              <a:buNone/>
            </a:pPr>
            <a:endParaRPr lang="en-GB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819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3086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4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5794" y="643467"/>
            <a:ext cx="2475653" cy="24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1" name="Rectangle 3090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Eco Medics New Logo 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0468" y="650497"/>
            <a:ext cx="2519003" cy="246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3" name="Rectangle 3092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2" name="Picture 10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9205" y="3748194"/>
            <a:ext cx="2471631" cy="247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5" name="Rectangle 3094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May be an image of text that says &quot;BUCKETS OF LOUE tie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1676" y="1805502"/>
            <a:ext cx="3252903" cy="326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7" name="Rectangle 3096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Picture 8" descr="See the source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0160" y="3755224"/>
            <a:ext cx="3139619" cy="246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7033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2" name="Rectangle 7191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4" name="Rectangle 7193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196" name="Straight Connector 7195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8" name="Rectangle 7197">
            <a:extLst>
              <a:ext uri="{FF2B5EF4-FFF2-40B4-BE49-F238E27FC236}">
                <a16:creationId xmlns:a16="http://schemas.microsoft.com/office/drawing/2014/main" id="{24AF37F0-1E8F-443E-AA28-4BC6348204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0" name="Rectangle 7199">
            <a:extLst>
              <a:ext uri="{FF2B5EF4-FFF2-40B4-BE49-F238E27FC236}">
                <a16:creationId xmlns:a16="http://schemas.microsoft.com/office/drawing/2014/main" id="{3DBE9D54-6250-40F2-A23A-F9CEBF5F91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202" name="Straight Connector 7201">
            <a:extLst>
              <a:ext uri="{FF2B5EF4-FFF2-40B4-BE49-F238E27FC236}">
                <a16:creationId xmlns:a16="http://schemas.microsoft.com/office/drawing/2014/main" id="{E46E6328-0D82-4747-8B39-60373321BB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5896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547ACFC-43B2-DAA4-D094-BCF0FA559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06240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6600" b="1" cap="all"/>
              <a:t>Dairy is scary!</a:t>
            </a:r>
          </a:p>
        </p:txBody>
      </p:sp>
      <p:pic>
        <p:nvPicPr>
          <p:cNvPr id="7172" name="Picture 4" descr="Climate change: Which vegan milk is best? - BBC News">
            <a:extLst>
              <a:ext uri="{FF2B5EF4-FFF2-40B4-BE49-F238E27FC236}">
                <a16:creationId xmlns:a16="http://schemas.microsoft.com/office/drawing/2014/main" id="{07238847-0A9B-20C0-4B1C-B72008BC8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664" y="591829"/>
            <a:ext cx="5370671" cy="377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2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55058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09" y="873457"/>
            <a:ext cx="3273042" cy="5222543"/>
          </a:xfrm>
        </p:spPr>
        <p:txBody>
          <a:bodyPr>
            <a:normAutofit/>
          </a:bodyPr>
          <a:lstStyle/>
          <a:p>
            <a:r>
              <a:rPr lang="en-GB" sz="2800" u="sng">
                <a:solidFill>
                  <a:srgbClr val="FFFFFF"/>
                </a:solidFill>
              </a:rPr>
              <a:t>Negative aspects of plant-based diet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6548" y="1062643"/>
            <a:ext cx="6020790" cy="5222543"/>
          </a:xfrm>
        </p:spPr>
        <p:txBody>
          <a:bodyPr anchor="ctr">
            <a:norm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Oxford Study of 55,000 people indicates 2.3x increased risk of hip fractures</a:t>
            </a:r>
          </a:p>
          <a:p>
            <a:pPr marL="45720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Nutritional deficiencies such as Fe, B12, zinc demonstrated in some studies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Weekly shop can be more expensive </a:t>
            </a:r>
          </a:p>
          <a:p>
            <a:pPr marL="45720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Variable findings regarding mental health- B12, social isolation, eco-anxiety</a:t>
            </a:r>
          </a:p>
          <a:p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367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089" y="357973"/>
            <a:ext cx="4773408" cy="626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706" y="252047"/>
            <a:ext cx="4785194" cy="628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1506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242"/>
            <a:ext cx="9875520" cy="1356360"/>
          </a:xfrm>
        </p:spPr>
        <p:txBody>
          <a:bodyPr/>
          <a:lstStyle/>
          <a:p>
            <a:r>
              <a:rPr lang="en-GB" dirty="0"/>
              <a:t>Is a vegan diet more expensive?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06503"/>
            <a:ext cx="7279105" cy="5056183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193505" y="2004052"/>
            <a:ext cx="3729790" cy="4717590"/>
          </a:xfrm>
        </p:spPr>
        <p:txBody>
          <a:bodyPr>
            <a:normAutofit/>
          </a:bodyPr>
          <a:lstStyle/>
          <a:p>
            <a:r>
              <a:rPr lang="en-GB" sz="2400" dirty="0"/>
              <a:t>Comparable food prices from International Comparison Program for 150 countries </a:t>
            </a:r>
          </a:p>
          <a:p>
            <a:r>
              <a:rPr lang="en-GB" sz="2400" dirty="0"/>
              <a:t>Funded by Global Panel on Agriculture and Food Systems</a:t>
            </a:r>
          </a:p>
          <a:p>
            <a:r>
              <a:rPr lang="en-GB" sz="2400" dirty="0"/>
              <a:t>Up to 1/3 lower cost annually for low, middle, high income countries for plant-based diets </a:t>
            </a:r>
          </a:p>
        </p:txBody>
      </p:sp>
    </p:spTree>
    <p:extLst>
      <p:ext uri="{BB962C8B-B14F-4D97-AF65-F5344CB8AC3E}">
        <p14:creationId xmlns:p14="http://schemas.microsoft.com/office/powerpoint/2010/main" val="2494442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12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4">
            <a:extLst>
              <a:ext uri="{FF2B5EF4-FFF2-40B4-BE49-F238E27FC236}">
                <a16:creationId xmlns:a16="http://schemas.microsoft.com/office/drawing/2014/main" id="{2ED84DD6-8A68-4994-8094-8DDBE89BF3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176049D7-366E-4AC9-B689-460CC28F8E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solidFill>
            <a:srgbClr val="A6B727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9E91F8-C4AE-4EB0-8B76-FF3F3FC718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AD45A04-4150-4943-BB06-EEEDDD73BF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1491" y="1616587"/>
            <a:ext cx="3113366" cy="36228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5400" b="1" cap="all" dirty="0">
                <a:solidFill>
                  <a:srgbClr val="FFFFFF"/>
                </a:solidFill>
              </a:rPr>
              <a:t>Can we do this in a healthy way?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39CE73-9A37-8CB9-A9E6-3FAFC6B20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22" y="1531023"/>
            <a:ext cx="7154301" cy="38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576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4789" y="2418233"/>
            <a:ext cx="9875520" cy="1356360"/>
          </a:xfrm>
        </p:spPr>
        <p:txBody>
          <a:bodyPr/>
          <a:lstStyle/>
          <a:p>
            <a:r>
              <a:rPr lang="en-GB" dirty="0"/>
              <a:t>Useful resources</a:t>
            </a:r>
          </a:p>
        </p:txBody>
      </p:sp>
    </p:spTree>
    <p:extLst>
      <p:ext uri="{BB962C8B-B14F-4D97-AF65-F5344CB8AC3E}">
        <p14:creationId xmlns:p14="http://schemas.microsoft.com/office/powerpoint/2010/main" val="29683913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Recommended organisations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381597"/>
            <a:ext cx="9872871" cy="4038600"/>
          </a:xfrm>
        </p:spPr>
        <p:txBody>
          <a:bodyPr/>
          <a:lstStyle/>
          <a:p>
            <a:pPr marL="45720" indent="0">
              <a:buNone/>
            </a:pPr>
            <a:r>
              <a:rPr lang="en-GB" dirty="0">
                <a:hlinkClick r:id="rId2"/>
              </a:rPr>
              <a:t>Home - Plant Based Health Professionals UK</a:t>
            </a:r>
            <a:endParaRPr lang="en-GB" dirty="0"/>
          </a:p>
          <a:p>
            <a:pPr marL="45720" indent="0">
              <a:buNone/>
            </a:pPr>
            <a:endParaRPr lang="en-GB" dirty="0"/>
          </a:p>
          <a:p>
            <a:pPr marL="45720" indent="0">
              <a:buNone/>
            </a:pPr>
            <a:r>
              <a:rPr lang="en-GB" dirty="0">
                <a:hlinkClick r:id="rId3"/>
              </a:rPr>
              <a:t>Physicians Committee for Responsible Medicine (pcrm.org)</a:t>
            </a:r>
            <a:endParaRPr lang="en-GB" dirty="0"/>
          </a:p>
          <a:p>
            <a:pPr marL="45720" indent="0">
              <a:buNone/>
            </a:pPr>
            <a:endParaRPr lang="en-GB" dirty="0"/>
          </a:p>
          <a:p>
            <a:pPr marL="45720" indent="0">
              <a:buNone/>
            </a:pPr>
            <a:r>
              <a:rPr lang="en-GB" dirty="0">
                <a:hlinkClick r:id="rId4"/>
              </a:rPr>
              <a:t>The Vegan Society |</a:t>
            </a:r>
            <a:endParaRPr lang="en-GB" dirty="0"/>
          </a:p>
          <a:p>
            <a:pPr marL="45720" indent="0">
              <a:buNone/>
            </a:pPr>
            <a:endParaRPr lang="en-GB" dirty="0"/>
          </a:p>
          <a:p>
            <a:pPr marL="45720" indent="0">
              <a:buNone/>
            </a:pPr>
            <a:r>
              <a:rPr lang="en-GB" dirty="0">
                <a:hlinkClick r:id="rId5"/>
              </a:rPr>
              <a:t>Vegan Health – Evidence-Based Nutrient Recommendations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97387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476" y="31489"/>
            <a:ext cx="9875520" cy="1356360"/>
          </a:xfrm>
        </p:spPr>
        <p:txBody>
          <a:bodyPr/>
          <a:lstStyle/>
          <a:p>
            <a:r>
              <a:rPr lang="en-GB" dirty="0"/>
              <a:t>Recommended films</a:t>
            </a: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900" y="1730048"/>
            <a:ext cx="2515632" cy="355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909" y="1663525"/>
            <a:ext cx="2745950" cy="368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42" y="1142387"/>
            <a:ext cx="2483220" cy="472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e the sourc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65" y="1416464"/>
            <a:ext cx="2857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6395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607" y="252153"/>
            <a:ext cx="9875520" cy="1356360"/>
          </a:xfrm>
        </p:spPr>
        <p:txBody>
          <a:bodyPr/>
          <a:lstStyle/>
          <a:p>
            <a:r>
              <a:rPr lang="en-GB" dirty="0"/>
              <a:t>Recommended books</a:t>
            </a: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51" y="1399993"/>
            <a:ext cx="3224072" cy="490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090" y="1399993"/>
            <a:ext cx="3241350" cy="510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35" y="1368890"/>
            <a:ext cx="3361844" cy="504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5579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664" y="0"/>
            <a:ext cx="9875520" cy="1356360"/>
          </a:xfrm>
        </p:spPr>
        <p:txBody>
          <a:bodyPr/>
          <a:lstStyle/>
          <a:p>
            <a:r>
              <a:rPr lang="en-GB" dirty="0" err="1"/>
              <a:t>EcoMedics</a:t>
            </a:r>
            <a:r>
              <a:rPr lang="en-GB" dirty="0"/>
              <a:t> QIP bank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702" y="950867"/>
            <a:ext cx="6583680" cy="565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90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983" y="623455"/>
            <a:ext cx="952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377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189" y="568401"/>
            <a:ext cx="9872871" cy="4038600"/>
          </a:xfrm>
        </p:spPr>
        <p:txBody>
          <a:bodyPr/>
          <a:lstStyle/>
          <a:p>
            <a:r>
              <a:rPr lang="en-GB" dirty="0"/>
              <a:t>After a year of advocating at MTW…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D8D864B-8D70-4D4E-8441-0FCE2E96F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89" y="1344919"/>
            <a:ext cx="3261306" cy="434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ay be an image of foo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443" y="1312835"/>
            <a:ext cx="3179511" cy="423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ay be an image of french fries and indo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068" y="1844842"/>
            <a:ext cx="3990802" cy="299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6478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y be an image of food and indo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21" y="729091"/>
            <a:ext cx="4010527" cy="534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May be an image of food and indo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761" y="1309512"/>
            <a:ext cx="5582037" cy="418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8747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mall acts when multiplied by millions of people can transform the world  ... #dancingwithdamien #the… | How to memorize things, Howard zinn, Random  acts of kind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5" y="1008062"/>
            <a:ext cx="701040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1881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9618" y="600547"/>
            <a:ext cx="9875520" cy="1356360"/>
          </a:xfrm>
        </p:spPr>
        <p:txBody>
          <a:bodyPr/>
          <a:lstStyle/>
          <a:p>
            <a:r>
              <a:rPr lang="en-GB" dirty="0"/>
              <a:t>Thank you for listening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306" y="4972992"/>
            <a:ext cx="9872871" cy="4038600"/>
          </a:xfrm>
        </p:spPr>
        <p:txBody>
          <a:bodyPr/>
          <a:lstStyle/>
          <a:p>
            <a:pPr algn="ctr"/>
            <a:r>
              <a:rPr lang="en-GB" dirty="0">
                <a:hlinkClick r:id="rId2"/>
              </a:rPr>
              <a:t>i.rao@nhs.net</a:t>
            </a:r>
            <a:endParaRPr lang="en-GB" dirty="0"/>
          </a:p>
          <a:p>
            <a:pPr algn="ctr"/>
            <a:r>
              <a:rPr lang="en-GB" dirty="0" err="1"/>
              <a:t>Linkedin</a:t>
            </a:r>
            <a:r>
              <a:rPr lang="en-GB" dirty="0"/>
              <a:t>- Dr </a:t>
            </a:r>
            <a:r>
              <a:rPr lang="en-GB" dirty="0" err="1"/>
              <a:t>Ishani</a:t>
            </a:r>
            <a:r>
              <a:rPr lang="en-GB" dirty="0"/>
              <a:t> Rao </a:t>
            </a:r>
          </a:p>
          <a:p>
            <a:pPr algn="ctr"/>
            <a:r>
              <a:rPr lang="en-GB" dirty="0"/>
              <a:t>www.bucketsoflove.co.uk</a:t>
            </a: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815" y="1506873"/>
            <a:ext cx="3375585" cy="337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66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953" y="415636"/>
            <a:ext cx="5982798" cy="598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927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rise of veganism">
            <a:extLst>
              <a:ext uri="{FF2B5EF4-FFF2-40B4-BE49-F238E27FC236}">
                <a16:creationId xmlns:a16="http://schemas.microsoft.com/office/drawing/2014/main" id="{B777DBDB-A3CB-5440-9100-C4F8F18DF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891" y="307571"/>
            <a:ext cx="4231117" cy="625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82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395287"/>
            <a:ext cx="9744075" cy="60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545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2" y="762000"/>
            <a:ext cx="5199926" cy="1443269"/>
          </a:xfrm>
        </p:spPr>
        <p:txBody>
          <a:bodyPr>
            <a:normAutofit/>
          </a:bodyPr>
          <a:lstStyle/>
          <a:p>
            <a:r>
              <a:rPr lang="en-GB" sz="4000" dirty="0"/>
              <a:t>Plant-based diet and physical health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43002" y="2546430"/>
            <a:ext cx="5084178" cy="3549570"/>
          </a:xfrm>
        </p:spPr>
        <p:txBody>
          <a:bodyPr>
            <a:normAutofit/>
          </a:bodyPr>
          <a:lstStyle/>
          <a:p>
            <a:r>
              <a:rPr lang="en-GB" sz="1700"/>
              <a:t>Heart and CV disease causes 1/3 of all deaths in UK at present</a:t>
            </a:r>
          </a:p>
          <a:p>
            <a:r>
              <a:rPr lang="en-GB" sz="1700"/>
              <a:t>Metabolic changes such as raised BP, obesity, hyperglycemia, hyperlipidemia</a:t>
            </a:r>
          </a:p>
          <a:p>
            <a:r>
              <a:rPr lang="en-GB" sz="1700"/>
              <a:t>Diet, physical activity can reduce rates of DM2 by 50% </a:t>
            </a:r>
          </a:p>
          <a:p>
            <a:r>
              <a:rPr lang="en-GB" sz="1700"/>
              <a:t>DM is leading cause of visual loss in the UK</a:t>
            </a:r>
          </a:p>
          <a:p>
            <a:r>
              <a:rPr lang="en-GB" sz="1700"/>
              <a:t>Chronic pain, depression (1/3</a:t>
            </a:r>
            <a:r>
              <a:rPr lang="en-GB" sz="1700" baseline="30000"/>
              <a:t>rd</a:t>
            </a:r>
            <a:r>
              <a:rPr lang="en-GB" sz="1700"/>
              <a:t> of people with chronic disease), reduced mobility, social isolation</a:t>
            </a:r>
          </a:p>
          <a:p>
            <a:r>
              <a:rPr lang="en-GB" sz="1700"/>
              <a:t>Rapid urbanisation, Western diets, ageing population </a:t>
            </a:r>
          </a:p>
          <a:p>
            <a:endParaRPr lang="en-GB" sz="1700"/>
          </a:p>
          <a:p>
            <a:endParaRPr lang="en-GB" sz="1700"/>
          </a:p>
          <a:p>
            <a:endParaRPr lang="en-GB" sz="1700"/>
          </a:p>
        </p:txBody>
      </p:sp>
      <p:pic>
        <p:nvPicPr>
          <p:cNvPr id="5" name="Picture 2" descr="See the source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" r="2" b="3285"/>
          <a:stretch/>
        </p:blipFill>
        <p:spPr bwMode="auto">
          <a:xfrm>
            <a:off x="6412983" y="1238486"/>
            <a:ext cx="4964880" cy="470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928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9F56CB-391B-8668-4390-D85640A37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4" y="475160"/>
            <a:ext cx="8748714" cy="590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33208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2931</TotalTime>
  <Words>415</Words>
  <Application>Microsoft Office PowerPoint</Application>
  <PresentationFormat>Widescreen</PresentationFormat>
  <Paragraphs>81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Corbel</vt:lpstr>
      <vt:lpstr>Basis</vt:lpstr>
      <vt:lpstr>An  introduction to a plant- based lifestyle</vt:lpstr>
      <vt:lpstr>Hello!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Plant-based diet and physical health</vt:lpstr>
      <vt:lpstr>PowerPoint Presentation</vt:lpstr>
      <vt:lpstr>Meta-analysis of population diets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Bioaccumulation in marine life</vt:lpstr>
      <vt:lpstr>Future pandemics are inevitable</vt:lpstr>
      <vt:lpstr>The mental health epidemic</vt:lpstr>
      <vt:lpstr>Gut brain axis- food and mood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Small, sustainable switches</vt:lpstr>
      <vt:lpstr>Dairy is scary!</vt:lpstr>
      <vt:lpstr>Negative aspects of plant-based diet</vt:lpstr>
      <vt:lpstr>PowerPoint Presentation</vt:lpstr>
      <vt:lpstr>Is a vegan diet more expensive?</vt:lpstr>
      <vt:lpstr>Can we do this in a healthy way? </vt:lpstr>
      <vt:lpstr>Useful resources</vt:lpstr>
      <vt:lpstr>Recommended organisations</vt:lpstr>
      <vt:lpstr>Recommended films</vt:lpstr>
      <vt:lpstr>Recommended books</vt:lpstr>
      <vt:lpstr>EcoMedics QIP bank</vt:lpstr>
      <vt:lpstr>PowerPoint Presentation</vt:lpstr>
      <vt:lpstr>PowerPoint Presentation</vt:lpstr>
      <vt:lpstr>PowerPoint Presentation</vt:lpstr>
      <vt:lpstr>Thank you for listening</vt:lpstr>
    </vt:vector>
  </TitlesOfParts>
  <Company>NEL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 introduction to a plant- based lifestyle</dc:title>
  <dc:creator>Locum 2</dc:creator>
  <cp:lastModifiedBy>Locum 2</cp:lastModifiedBy>
  <cp:revision>52</cp:revision>
  <dcterms:created xsi:type="dcterms:W3CDTF">2022-10-27T12:17:27Z</dcterms:created>
  <dcterms:modified xsi:type="dcterms:W3CDTF">2022-11-22T17:53:30Z</dcterms:modified>
</cp:coreProperties>
</file>