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5" r:id="rId3"/>
    <p:sldId id="277" r:id="rId4"/>
    <p:sldId id="303" r:id="rId5"/>
    <p:sldId id="286" r:id="rId6"/>
    <p:sldId id="304" r:id="rId7"/>
    <p:sldId id="287" r:id="rId8"/>
    <p:sldId id="307" r:id="rId9"/>
    <p:sldId id="262" r:id="rId10"/>
    <p:sldId id="297" r:id="rId11"/>
    <p:sldId id="302" r:id="rId12"/>
    <p:sldId id="292" r:id="rId13"/>
    <p:sldId id="288" r:id="rId14"/>
    <p:sldId id="294" r:id="rId15"/>
    <p:sldId id="293" r:id="rId16"/>
    <p:sldId id="276" r:id="rId17"/>
    <p:sldId id="285" r:id="rId18"/>
    <p:sldId id="298" r:id="rId19"/>
    <p:sldId id="296" r:id="rId20"/>
    <p:sldId id="258" r:id="rId21"/>
    <p:sldId id="299" r:id="rId22"/>
    <p:sldId id="295" r:id="rId23"/>
    <p:sldId id="261" r:id="rId24"/>
    <p:sldId id="305" r:id="rId25"/>
    <p:sldId id="306" r:id="rId26"/>
    <p:sldId id="259" r:id="rId27"/>
    <p:sldId id="265" r:id="rId28"/>
    <p:sldId id="263" r:id="rId29"/>
    <p:sldId id="264" r:id="rId30"/>
    <p:sldId id="290" r:id="rId31"/>
    <p:sldId id="291" r:id="rId32"/>
    <p:sldId id="300" r:id="rId33"/>
    <p:sldId id="30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ERY, Susan (MAIDSTONE AND TUNBRIDGE WELLS NHS TRUST)" initials="VS(ATWNT" lastIdx="1" clrIdx="0">
    <p:extLst>
      <p:ext uri="{19B8F6BF-5375-455C-9EA6-DF929625EA0E}">
        <p15:presenceInfo xmlns:p15="http://schemas.microsoft.com/office/powerpoint/2012/main" userId="S-1-5-21-1883955439-178847074-1578444570-90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82" d="100"/>
          <a:sy n="82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9CC6-4D5D-4D58-B711-E750EC597C3E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40461-1629-4A82-8517-2EB2CC129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6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0461-1629-4A82-8517-2EB2CC129F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3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0461-1629-4A82-8517-2EB2CC129F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92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40461-1629-4A82-8517-2EB2CC129F0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1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2655"/>
            <a:ext cx="2034628" cy="914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62" y="6106397"/>
            <a:ext cx="1369798" cy="4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1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60" y="838329"/>
            <a:ext cx="8229600" cy="1143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62" y="6106397"/>
            <a:ext cx="1369798" cy="486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2655"/>
            <a:ext cx="2034628" cy="9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7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2BC71-5168-4528-B2E7-BD0F61F099BF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DA538-02D1-4046-BC54-43BD2F0D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50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556792"/>
            <a:ext cx="7992888" cy="2880320"/>
          </a:xfrm>
        </p:spPr>
        <p:txBody>
          <a:bodyPr>
            <a:normAutofit/>
          </a:bodyPr>
          <a:lstStyle/>
          <a:p>
            <a:r>
              <a:rPr lang="en-GB" dirty="0"/>
              <a:t>Making the Most of Fertility Hormones</a:t>
            </a:r>
            <a:br>
              <a:rPr lang="en-GB" dirty="0"/>
            </a:br>
            <a:r>
              <a:rPr lang="en-GB" sz="2800" dirty="0">
                <a:solidFill>
                  <a:srgbClr val="D60093"/>
                </a:solidFill>
              </a:rPr>
              <a:t>(The most frequent Duty Biochemist queries)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4365104"/>
            <a:ext cx="640080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/>
              <a:t>Hosted By Clinical Biochemistry</a:t>
            </a:r>
          </a:p>
          <a:p>
            <a:pPr marL="0" indent="0" algn="ctr">
              <a:buNone/>
            </a:pPr>
            <a:r>
              <a:rPr lang="en-GB" sz="2000" dirty="0"/>
              <a:t>Maidstone &amp; Tunbridge Wells NHS Trust</a:t>
            </a:r>
          </a:p>
          <a:p>
            <a:pPr marL="0" indent="0" algn="ctr">
              <a:buNone/>
            </a:pPr>
            <a:r>
              <a:rPr lang="en-GB" sz="2000" dirty="0"/>
              <a:t>19</a:t>
            </a:r>
            <a:r>
              <a:rPr lang="en-GB" sz="2000" baseline="30000" dirty="0"/>
              <a:t>th</a:t>
            </a:r>
            <a:r>
              <a:rPr lang="en-GB" sz="2000" dirty="0"/>
              <a:t> October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29954-0EE3-4711-9AD2-41498BA1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3296110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1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E508-8799-48E9-85CD-935EF7F3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712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Hypogonadotrophic</a:t>
            </a:r>
            <a:r>
              <a:rPr lang="en-GB" dirty="0"/>
              <a:t> Hypogonadism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1053-EECF-48B2-B277-F66D4204C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51" y="1547597"/>
            <a:ext cx="8282897" cy="2327546"/>
          </a:xfrm>
        </p:spPr>
        <p:txBody>
          <a:bodyPr>
            <a:noAutofit/>
          </a:bodyPr>
          <a:lstStyle/>
          <a:p>
            <a:r>
              <a:rPr lang="en-GB" sz="2000" dirty="0"/>
              <a:t>We see a lot of </a:t>
            </a:r>
            <a:r>
              <a:rPr lang="en-GB" sz="2000" dirty="0" err="1"/>
              <a:t>hypog</a:t>
            </a:r>
            <a:r>
              <a:rPr lang="en-GB" sz="2000" dirty="0"/>
              <a:t> </a:t>
            </a:r>
            <a:r>
              <a:rPr lang="en-GB" sz="2000" dirty="0" err="1"/>
              <a:t>hypog</a:t>
            </a:r>
            <a:r>
              <a:rPr lang="en-GB" sz="2000" dirty="0"/>
              <a:t> patterns in males – are they all pituitary?</a:t>
            </a:r>
          </a:p>
          <a:p>
            <a:r>
              <a:rPr lang="en-GB" sz="2000" dirty="0"/>
              <a:t>How many cases is the low testosterone a result of BMI and other life style factors leading to a functional hypothalamic cause rather than pituitary?</a:t>
            </a:r>
          </a:p>
          <a:p>
            <a:r>
              <a:rPr lang="en-GB" sz="2000" dirty="0"/>
              <a:t>Would a change in lower limit of testosterone reference range reduce the number of Endocrinology referrals? </a:t>
            </a:r>
          </a:p>
          <a:p>
            <a:r>
              <a:rPr lang="en-GB" sz="2000" dirty="0"/>
              <a:t>Organic causes of hypogonadism must be excluded.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878EE-F2AB-434C-8E9E-9AD20B8A6EA5}"/>
              </a:ext>
            </a:extLst>
          </p:cNvPr>
          <p:cNvSpPr txBox="1"/>
          <p:nvPr/>
        </p:nvSpPr>
        <p:spPr>
          <a:xfrm>
            <a:off x="364950" y="965935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(…suggest repeat and if testosterone remains low refer to Endocrinology)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2AFB1E-5EA5-462F-AAD8-AA1D93B97C19}"/>
              </a:ext>
            </a:extLst>
          </p:cNvPr>
          <p:cNvGrpSpPr/>
          <p:nvPr/>
        </p:nvGrpSpPr>
        <p:grpSpPr>
          <a:xfrm>
            <a:off x="1691680" y="3823512"/>
            <a:ext cx="5330570" cy="1216502"/>
            <a:chOff x="1795243" y="4263241"/>
            <a:chExt cx="5834625" cy="12165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01170E-5883-4C58-A294-5D866FB5DAAF}"/>
                </a:ext>
              </a:extLst>
            </p:cNvPr>
            <p:cNvSpPr/>
            <p:nvPr/>
          </p:nvSpPr>
          <p:spPr>
            <a:xfrm>
              <a:off x="1795243" y="4263241"/>
              <a:ext cx="5834625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A0A5B1-ABB7-48D0-9827-85C67C57BB57}"/>
                </a:ext>
              </a:extLst>
            </p:cNvPr>
            <p:cNvSpPr txBox="1"/>
            <p:nvPr/>
          </p:nvSpPr>
          <p:spPr>
            <a:xfrm>
              <a:off x="1795243" y="4279414"/>
              <a:ext cx="56758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When a low testosterone with low or inappropriately normal gonadotrophins is found, we reflex:</a:t>
              </a:r>
            </a:p>
            <a:p>
              <a:pPr algn="ctr"/>
              <a:r>
                <a:rPr lang="en-GB" b="1" dirty="0">
                  <a:solidFill>
                    <a:srgbClr val="D60093"/>
                  </a:solidFill>
                </a:rPr>
                <a:t>TSH and FT4</a:t>
              </a:r>
            </a:p>
            <a:p>
              <a:pPr algn="ctr"/>
              <a:r>
                <a:rPr lang="en-GB" b="1" dirty="0">
                  <a:solidFill>
                    <a:srgbClr val="D60093"/>
                  </a:solidFill>
                </a:rPr>
                <a:t>Prolactin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6348B6-F48A-4D1F-BAF9-DA8CF7D2440D}"/>
              </a:ext>
            </a:extLst>
          </p:cNvPr>
          <p:cNvSpPr txBox="1"/>
          <p:nvPr/>
        </p:nvSpPr>
        <p:spPr>
          <a:xfrm>
            <a:off x="754577" y="5205393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pituitary pathologies, the hypothalamic-pituitary-gonadal axis is the first to be disrupted – do not want to miss </a:t>
            </a:r>
            <a:r>
              <a:rPr lang="en-GB" b="1" dirty="0">
                <a:solidFill>
                  <a:srgbClr val="D60093"/>
                </a:solidFill>
              </a:rPr>
              <a:t>hypopituitarism.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3817D-D050-41D2-83E4-EBD465780214}"/>
              </a:ext>
            </a:extLst>
          </p:cNvPr>
          <p:cNvSpPr txBox="1"/>
          <p:nvPr/>
        </p:nvSpPr>
        <p:spPr>
          <a:xfrm>
            <a:off x="753599" y="588252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Depending on the clinical context, signs and symptoms a 9am cortisol may be indicated.</a:t>
            </a:r>
          </a:p>
        </p:txBody>
      </p:sp>
    </p:spTree>
    <p:extLst>
      <p:ext uri="{BB962C8B-B14F-4D97-AF65-F5344CB8AC3E}">
        <p14:creationId xmlns:p14="http://schemas.microsoft.com/office/powerpoint/2010/main" val="38272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1765"/>
            <a:ext cx="7128792" cy="770354"/>
          </a:xfrm>
        </p:spPr>
        <p:txBody>
          <a:bodyPr>
            <a:normAutofit/>
          </a:bodyPr>
          <a:lstStyle/>
          <a:p>
            <a:r>
              <a:rPr lang="en-GB" dirty="0"/>
              <a:t>A Word on Free Testosterone…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74" y="1268760"/>
            <a:ext cx="4113325" cy="2088232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800" b="1" dirty="0"/>
              <a:t>Free Testosterone Assays</a:t>
            </a:r>
          </a:p>
          <a:p>
            <a:r>
              <a:rPr lang="en-GB" sz="1800" dirty="0"/>
              <a:t>Chemistry methods developed to measure free testosterone are not widely available and onerous.</a:t>
            </a:r>
          </a:p>
          <a:p>
            <a:r>
              <a:rPr lang="en-GB" sz="1800" dirty="0"/>
              <a:t>Method agreement varies considerably even between mass spectrometry (gold standard).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A64FE-462D-4C6D-BD83-18F3D8C73126}"/>
              </a:ext>
            </a:extLst>
          </p:cNvPr>
          <p:cNvSpPr txBox="1"/>
          <p:nvPr/>
        </p:nvSpPr>
        <p:spPr>
          <a:xfrm>
            <a:off x="251520" y="694149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…Not offered at MTW as either measured or calculated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CF7378-1A45-4951-BD3A-0902E160523A}"/>
              </a:ext>
            </a:extLst>
          </p:cNvPr>
          <p:cNvSpPr txBox="1">
            <a:spLocks/>
          </p:cNvSpPr>
          <p:nvPr/>
        </p:nvSpPr>
        <p:spPr>
          <a:xfrm>
            <a:off x="4589760" y="1268760"/>
            <a:ext cx="4243533" cy="326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/>
              <a:t>Free Testosterone Calculations</a:t>
            </a:r>
          </a:p>
          <a:p>
            <a:r>
              <a:rPr lang="en-GB" sz="1800" dirty="0"/>
              <a:t>Various calculations exist that use total testosterone, albumin and SHBG.</a:t>
            </a:r>
          </a:p>
          <a:p>
            <a:r>
              <a:rPr lang="en-GB" sz="1800" dirty="0"/>
              <a:t>Most utilised is the Vermeulen method but, this overestimates the true value.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D01FC-CD34-4B7B-9F42-0CAC3273F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068960"/>
            <a:ext cx="4128120" cy="1262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BAF7C-888B-4AED-9D95-4561CE405D61}"/>
              </a:ext>
            </a:extLst>
          </p:cNvPr>
          <p:cNvSpPr txBox="1"/>
          <p:nvPr/>
        </p:nvSpPr>
        <p:spPr>
          <a:xfrm>
            <a:off x="395536" y="3399655"/>
            <a:ext cx="411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Clinical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evidence base supports total testosterone as a better indicator of hypogonadism.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D2192A-F705-47EA-9F90-AC8E30E43752}"/>
              </a:ext>
            </a:extLst>
          </p:cNvPr>
          <p:cNvGrpSpPr/>
          <p:nvPr/>
        </p:nvGrpSpPr>
        <p:grpSpPr>
          <a:xfrm>
            <a:off x="370874" y="4599983"/>
            <a:ext cx="8649829" cy="1563867"/>
            <a:chOff x="386667" y="4986765"/>
            <a:chExt cx="8505813" cy="17343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B39802-6BA8-4BF5-90EE-8BDA963930C5}"/>
                </a:ext>
              </a:extLst>
            </p:cNvPr>
            <p:cNvSpPr/>
            <p:nvPr/>
          </p:nvSpPr>
          <p:spPr>
            <a:xfrm>
              <a:off x="386667" y="5036486"/>
              <a:ext cx="8361797" cy="16846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CCD131-4F84-45BC-A404-E52FFF5A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969" y="5327715"/>
              <a:ext cx="1177601" cy="11021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8FFD3B-7C3A-4648-83E5-DD3AA253D49B}"/>
                </a:ext>
              </a:extLst>
            </p:cNvPr>
            <p:cNvSpPr txBox="1"/>
            <p:nvPr/>
          </p:nvSpPr>
          <p:spPr>
            <a:xfrm>
              <a:off x="1691680" y="4986765"/>
              <a:ext cx="7200800" cy="1663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      </a:t>
              </a:r>
              <a:r>
                <a:rPr lang="en-GB" sz="1700" b="1" dirty="0"/>
                <a:t>Proceed with caution!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7030A0"/>
                  </a:solidFill>
                </a:rPr>
                <a:t>Clinical relevance of free testosterone is controversial.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700" dirty="0">
                  <a:solidFill>
                    <a:srgbClr val="7030A0"/>
                  </a:solidFill>
                </a:rPr>
                <a:t>Many best practice guidelines endorse the use of free testosterone calculations despite the evidence base demonstrating its unreliability and overestimation of true values.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512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2D8F-E0A9-47F6-A555-20D355520983}"/>
              </a:ext>
            </a:extLst>
          </p:cNvPr>
          <p:cNvSpPr/>
          <p:nvPr/>
        </p:nvSpPr>
        <p:spPr>
          <a:xfrm>
            <a:off x="683568" y="5567096"/>
            <a:ext cx="6120680" cy="9582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50"/>
            <a:ext cx="8229600" cy="1036302"/>
          </a:xfrm>
        </p:spPr>
        <p:txBody>
          <a:bodyPr/>
          <a:lstStyle/>
          <a:p>
            <a:r>
              <a:rPr lang="en-GB" dirty="0"/>
              <a:t>High Testosterones In Males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5C934-48F4-44E9-85FF-D325350BE416}"/>
              </a:ext>
            </a:extLst>
          </p:cNvPr>
          <p:cNvSpPr txBox="1"/>
          <p:nvPr/>
        </p:nvSpPr>
        <p:spPr>
          <a:xfrm>
            <a:off x="439440" y="108080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Upper limit of reference range for 20 to 49 years of age is 27.9 nmol/L</a:t>
            </a:r>
          </a:p>
          <a:p>
            <a:r>
              <a:rPr lang="en-GB" sz="2000" dirty="0">
                <a:solidFill>
                  <a:srgbClr val="D60093"/>
                </a:solidFill>
              </a:rPr>
              <a:t>Upper limit of reference range for &gt;50 years of age is 28.3 nmol/L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1B69BD-7BF8-45BA-A1A5-D41CC578BF3B}"/>
              </a:ext>
            </a:extLst>
          </p:cNvPr>
          <p:cNvSpPr txBox="1"/>
          <p:nvPr/>
        </p:nvSpPr>
        <p:spPr>
          <a:xfrm>
            <a:off x="490731" y="1995567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Upper reporting limit of the assay is &gt;52 nmol/L</a:t>
            </a:r>
          </a:p>
        </p:txBody>
      </p:sp>
      <p:graphicFrame>
        <p:nvGraphicFramePr>
          <p:cNvPr id="8" name="Content Placeholder 15">
            <a:extLst>
              <a:ext uri="{FF2B5EF4-FFF2-40B4-BE49-F238E27FC236}">
                <a16:creationId xmlns:a16="http://schemas.microsoft.com/office/drawing/2014/main" id="{5F361870-2491-4917-9FEA-E950B5288A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616833"/>
              </p:ext>
            </p:extLst>
          </p:nvPr>
        </p:nvGraphicFramePr>
        <p:xfrm>
          <a:off x="1610912" y="2636912"/>
          <a:ext cx="564697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6975">
                  <a:extLst>
                    <a:ext uri="{9D8B030D-6E8A-4147-A177-3AD203B41FA5}">
                      <a16:colId xmlns:a16="http://schemas.microsoft.com/office/drawing/2014/main" val="2415118152"/>
                    </a:ext>
                  </a:extLst>
                </a:gridCol>
              </a:tblGrid>
              <a:tr h="33556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Causes of high testosterone in males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29811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Testosterone replacement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054810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Taking body building steroids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22783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Assay interference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541788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Androgen-producing testicular tumour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684314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Androgen-producing adrenal tumour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08739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9DA434-2D96-4ACC-9469-E2B6A6756B31}"/>
              </a:ext>
            </a:extLst>
          </p:cNvPr>
          <p:cNvSpPr txBox="1"/>
          <p:nvPr/>
        </p:nvSpPr>
        <p:spPr>
          <a:xfrm>
            <a:off x="1691680" y="5661248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Increased risk of polycythaemia - FBC should be performed to check for raised Hb and MCV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4990E-4474-4374-8D9B-CE4B3D80D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33" y="5665546"/>
            <a:ext cx="813139" cy="7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2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218" y="102994"/>
            <a:ext cx="4721563" cy="850167"/>
          </a:xfrm>
        </p:spPr>
        <p:txBody>
          <a:bodyPr>
            <a:normAutofit fontScale="90000"/>
          </a:bodyPr>
          <a:lstStyle/>
          <a:p>
            <a:r>
              <a:rPr lang="en-GB" dirty="0"/>
              <a:t>Testosterone In Females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FFC882D8-341D-4C37-B064-838671381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746686"/>
              </p:ext>
            </p:extLst>
          </p:nvPr>
        </p:nvGraphicFramePr>
        <p:xfrm>
          <a:off x="1619672" y="2768069"/>
          <a:ext cx="56133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399">
                  <a:extLst>
                    <a:ext uri="{9D8B030D-6E8A-4147-A177-3AD203B41FA5}">
                      <a16:colId xmlns:a16="http://schemas.microsoft.com/office/drawing/2014/main" val="2415118152"/>
                    </a:ext>
                  </a:extLst>
                </a:gridCol>
              </a:tblGrid>
              <a:tr h="33556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Causes of raised testosterone in females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29811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Polycystic Ovary Syndrome (PCOS)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054810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Familial/idiopathic hirsutism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22783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Drugs e.g. phenytoin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541788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Pregnancy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930558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Assay interference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2265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Cushing’s syndrome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684314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Androgen-producing adrenal tumour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087392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Androgen-producing ovarian tumour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205149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Late onset congenital hyperplasia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867606"/>
                  </a:ext>
                </a:extLst>
              </a:tr>
              <a:tr h="33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Abnormalities of gonadal or sexual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0499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13DC817-C0CE-4258-848F-80084985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39" y="982455"/>
            <a:ext cx="1570203" cy="840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7D49E-CEA4-44A3-9992-7474A6439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05" y="900162"/>
            <a:ext cx="1361993" cy="9452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1F0E1B2-D317-4FDA-BE6A-D44A4ECC0AA5}"/>
              </a:ext>
            </a:extLst>
          </p:cNvPr>
          <p:cNvSpPr txBox="1">
            <a:spLocks/>
          </p:cNvSpPr>
          <p:nvPr/>
        </p:nvSpPr>
        <p:spPr>
          <a:xfrm>
            <a:off x="6932781" y="800181"/>
            <a:ext cx="13681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0" dirty="0">
                <a:solidFill>
                  <a:srgbClr val="D60093"/>
                </a:solidFill>
              </a:rPr>
              <a:t>Ovaries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825F7B-DC47-4426-B4D5-57805121B969}"/>
              </a:ext>
            </a:extLst>
          </p:cNvPr>
          <p:cNvSpPr txBox="1">
            <a:spLocks/>
          </p:cNvSpPr>
          <p:nvPr/>
        </p:nvSpPr>
        <p:spPr>
          <a:xfrm>
            <a:off x="1021446" y="800181"/>
            <a:ext cx="10160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0" dirty="0">
                <a:solidFill>
                  <a:srgbClr val="D60093"/>
                </a:solidFill>
              </a:rPr>
              <a:t>Adrenal Glands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538546-24C9-4586-AF5D-E095C1102804}"/>
              </a:ext>
            </a:extLst>
          </p:cNvPr>
          <p:cNvSpPr txBox="1">
            <a:spLocks/>
          </p:cNvSpPr>
          <p:nvPr/>
        </p:nvSpPr>
        <p:spPr>
          <a:xfrm>
            <a:off x="5415476" y="2281527"/>
            <a:ext cx="1513478" cy="435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0" dirty="0">
                <a:solidFill>
                  <a:srgbClr val="D60093"/>
                </a:solidFill>
              </a:rPr>
              <a:t>Testosterone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6879B4-D201-4E10-9267-12390312A092}"/>
              </a:ext>
            </a:extLst>
          </p:cNvPr>
          <p:cNvSpPr txBox="1">
            <a:spLocks/>
          </p:cNvSpPr>
          <p:nvPr/>
        </p:nvSpPr>
        <p:spPr>
          <a:xfrm>
            <a:off x="1644553" y="2230127"/>
            <a:ext cx="2586636" cy="537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0" dirty="0">
                <a:solidFill>
                  <a:srgbClr val="D60093"/>
                </a:solidFill>
              </a:rPr>
              <a:t>Androstenedione/DHEA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1C66A0-3F13-41FE-88E5-F8F81ADB4588}"/>
              </a:ext>
            </a:extLst>
          </p:cNvPr>
          <p:cNvCxnSpPr/>
          <p:nvPr/>
        </p:nvCxnSpPr>
        <p:spPr>
          <a:xfrm>
            <a:off x="2828840" y="1889937"/>
            <a:ext cx="0" cy="463738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A10882-5260-4C2F-8746-A518BD9BAAB7}"/>
              </a:ext>
            </a:extLst>
          </p:cNvPr>
          <p:cNvCxnSpPr/>
          <p:nvPr/>
        </p:nvCxnSpPr>
        <p:spPr>
          <a:xfrm>
            <a:off x="6101101" y="1889937"/>
            <a:ext cx="0" cy="463738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56B4702-AA9B-4EB8-8C0F-6298F3D7369F}"/>
              </a:ext>
            </a:extLst>
          </p:cNvPr>
          <p:cNvCxnSpPr>
            <a:cxnSpLocks/>
          </p:cNvCxnSpPr>
          <p:nvPr/>
        </p:nvCxnSpPr>
        <p:spPr>
          <a:xfrm>
            <a:off x="4409584" y="2499098"/>
            <a:ext cx="576064" cy="0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29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E508-8799-48E9-85CD-935EF7F3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7560840" cy="1143000"/>
          </a:xfrm>
        </p:spPr>
        <p:txBody>
          <a:bodyPr>
            <a:normAutofit/>
          </a:bodyPr>
          <a:lstStyle/>
          <a:p>
            <a:r>
              <a:rPr lang="en-GB" dirty="0"/>
              <a:t>What is a High Female Testosterone?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1053-EECF-48B2-B277-F66D4204C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1656184"/>
          </a:xfrm>
        </p:spPr>
        <p:txBody>
          <a:bodyPr>
            <a:normAutofit/>
          </a:bodyPr>
          <a:lstStyle/>
          <a:p>
            <a:r>
              <a:rPr lang="en-GB" sz="2000" dirty="0"/>
              <a:t>(Don’t worry about &lt;0.2 nmol/L – it’s not clinically significant)</a:t>
            </a:r>
          </a:p>
          <a:p>
            <a:r>
              <a:rPr lang="en-GB" sz="2000" dirty="0"/>
              <a:t>All high testosterones (&gt;3 nmol/L) are sent for confirmation by mass spectrometry because immunoassay is subject to other androgen interference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878EE-F2AB-434C-8E9E-9AD20B8A6EA5}"/>
              </a:ext>
            </a:extLst>
          </p:cNvPr>
          <p:cNvSpPr txBox="1"/>
          <p:nvPr/>
        </p:nvSpPr>
        <p:spPr>
          <a:xfrm>
            <a:off x="179512" y="105273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Upper limit of reference range for 20 to 49 years of age is 1.7 nmol/L</a:t>
            </a:r>
          </a:p>
          <a:p>
            <a:r>
              <a:rPr lang="en-GB" sz="2000" dirty="0">
                <a:solidFill>
                  <a:srgbClr val="D60093"/>
                </a:solidFill>
              </a:rPr>
              <a:t>Upper limit of reference range for &gt;50 years of age is 1.4 nmol/L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0218C-6108-4980-B6B7-E446C7C8D5C6}"/>
              </a:ext>
            </a:extLst>
          </p:cNvPr>
          <p:cNvSpPr/>
          <p:nvPr/>
        </p:nvSpPr>
        <p:spPr>
          <a:xfrm>
            <a:off x="827584" y="3112608"/>
            <a:ext cx="3096344" cy="3384376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D8FC3-5467-43B8-9D9D-7FAA741938FC}"/>
              </a:ext>
            </a:extLst>
          </p:cNvPr>
          <p:cNvSpPr/>
          <p:nvPr/>
        </p:nvSpPr>
        <p:spPr>
          <a:xfrm>
            <a:off x="4139952" y="3111938"/>
            <a:ext cx="2952328" cy="3384376"/>
          </a:xfrm>
          <a:prstGeom prst="rect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399A8-4F1C-4A2A-8BE7-2AB7962E49C7}"/>
              </a:ext>
            </a:extLst>
          </p:cNvPr>
          <p:cNvSpPr txBox="1"/>
          <p:nvPr/>
        </p:nvSpPr>
        <p:spPr>
          <a:xfrm>
            <a:off x="1498839" y="33424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&gt;1.8 to 5 nmol/L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029D0-5D87-47C8-92E6-11394FE5CCDC}"/>
              </a:ext>
            </a:extLst>
          </p:cNvPr>
          <p:cNvSpPr txBox="1"/>
          <p:nvPr/>
        </p:nvSpPr>
        <p:spPr>
          <a:xfrm>
            <a:off x="4474350" y="334024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 nmol/L to &gt;10 nmol/L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78FAEE-5E70-4350-A503-D0BD413949D1}"/>
              </a:ext>
            </a:extLst>
          </p:cNvPr>
          <p:cNvSpPr txBox="1"/>
          <p:nvPr/>
        </p:nvSpPr>
        <p:spPr>
          <a:xfrm>
            <a:off x="973812" y="4014192"/>
            <a:ext cx="2628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PCOS</a:t>
            </a:r>
          </a:p>
          <a:p>
            <a:r>
              <a:rPr lang="en-GB" dirty="0"/>
              <a:t>Idiopathic hirsutism</a:t>
            </a:r>
          </a:p>
          <a:p>
            <a:r>
              <a:rPr lang="en-GB" dirty="0"/>
              <a:t>Pregnancy</a:t>
            </a:r>
          </a:p>
          <a:p>
            <a:r>
              <a:rPr lang="en-GB" dirty="0"/>
              <a:t>Assay Interference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25D68-3C5E-45E3-9025-2CFBB0100B97}"/>
              </a:ext>
            </a:extLst>
          </p:cNvPr>
          <p:cNvSpPr txBox="1"/>
          <p:nvPr/>
        </p:nvSpPr>
        <p:spPr>
          <a:xfrm>
            <a:off x="4247964" y="4019295"/>
            <a:ext cx="2818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Assay Interference</a:t>
            </a:r>
          </a:p>
          <a:p>
            <a:r>
              <a:rPr lang="en-GB" dirty="0"/>
              <a:t>Testosterone therapy (HRT)*</a:t>
            </a:r>
          </a:p>
          <a:p>
            <a:r>
              <a:rPr lang="en-GB" dirty="0"/>
              <a:t>Transgender patients</a:t>
            </a:r>
          </a:p>
          <a:p>
            <a:r>
              <a:rPr lang="en-GB" dirty="0"/>
              <a:t>Pregnancy</a:t>
            </a:r>
          </a:p>
          <a:p>
            <a:r>
              <a:rPr lang="en-GB" dirty="0"/>
              <a:t>Adrenal/ovarian tumours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71D21-BA3F-4ACC-B8F5-B5D22DE97CD9}"/>
              </a:ext>
            </a:extLst>
          </p:cNvPr>
          <p:cNvSpPr txBox="1"/>
          <p:nvPr/>
        </p:nvSpPr>
        <p:spPr>
          <a:xfrm>
            <a:off x="7172677" y="3148882"/>
            <a:ext cx="1855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* </a:t>
            </a:r>
            <a:r>
              <a:rPr lang="en-GB" sz="1200" dirty="0"/>
              <a:t>Measurement of testosterone in females on testosterone therapy is not recommended</a:t>
            </a:r>
          </a:p>
        </p:txBody>
      </p:sp>
    </p:spTree>
    <p:extLst>
      <p:ext uri="{BB962C8B-B14F-4D97-AF65-F5344CB8AC3E}">
        <p14:creationId xmlns:p14="http://schemas.microsoft.com/office/powerpoint/2010/main" val="60205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E508-8799-48E9-85CD-935EF7F3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– Female High Testosterone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1053-EECF-48B2-B277-F66D4204C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7787208" cy="3993307"/>
          </a:xfrm>
        </p:spPr>
        <p:txBody>
          <a:bodyPr>
            <a:normAutofit/>
          </a:bodyPr>
          <a:lstStyle/>
          <a:p>
            <a:r>
              <a:rPr lang="en-GB" sz="2400" dirty="0"/>
              <a:t>Young female </a:t>
            </a:r>
          </a:p>
          <a:p>
            <a:r>
              <a:rPr lang="en-GB" sz="2400" dirty="0">
                <a:solidFill>
                  <a:srgbClr val="D60093"/>
                </a:solidFill>
              </a:rPr>
              <a:t>Total testosterone = 7.9 nmol/L</a:t>
            </a:r>
          </a:p>
          <a:p>
            <a:r>
              <a:rPr lang="en-GB" sz="2400" dirty="0"/>
              <a:t>Elevated testosterone confirmed by Mass Spectrometry as </a:t>
            </a:r>
            <a:r>
              <a:rPr lang="en-GB" sz="2400" dirty="0">
                <a:solidFill>
                  <a:srgbClr val="D60093"/>
                </a:solidFill>
              </a:rPr>
              <a:t>7.2 nmol/L </a:t>
            </a:r>
          </a:p>
          <a:p>
            <a:r>
              <a:rPr lang="en-GB" sz="2400" dirty="0"/>
              <a:t>On further discussion with patient her partner was currently using </a:t>
            </a:r>
            <a:r>
              <a:rPr lang="en-GB" sz="2400" dirty="0" err="1"/>
              <a:t>testogel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5487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6552728" cy="1143000"/>
          </a:xfrm>
        </p:spPr>
        <p:txBody>
          <a:bodyPr>
            <a:normAutofit/>
          </a:bodyPr>
          <a:lstStyle/>
          <a:p>
            <a:r>
              <a:rPr lang="en-GB" dirty="0"/>
              <a:t>Case – Female High Testosterone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657"/>
            <a:ext cx="8229600" cy="1089248"/>
          </a:xfrm>
        </p:spPr>
        <p:txBody>
          <a:bodyPr>
            <a:normAutofit/>
          </a:bodyPr>
          <a:lstStyle/>
          <a:p>
            <a:r>
              <a:rPr lang="en-GB" sz="2400" dirty="0"/>
              <a:t>38 year old female</a:t>
            </a:r>
          </a:p>
          <a:p>
            <a:r>
              <a:rPr lang="en-GB" sz="2400" dirty="0"/>
              <a:t>Irregular periods and trying to conceive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C66555-A805-4523-B5AC-2460C5C11DC8}"/>
              </a:ext>
            </a:extLst>
          </p:cNvPr>
          <p:cNvSpPr txBox="1">
            <a:spLocks/>
          </p:cNvSpPr>
          <p:nvPr/>
        </p:nvSpPr>
        <p:spPr>
          <a:xfrm>
            <a:off x="457200" y="5393696"/>
            <a:ext cx="6840760" cy="1089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Testosterone was confirmed by Mass Spectrometry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D60093"/>
                </a:solidFill>
              </a:rPr>
              <a:t>			0.3 nmol/L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C6DFD1-2BDE-4BEA-973E-C31029848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596823"/>
              </p:ext>
            </p:extLst>
          </p:nvPr>
        </p:nvGraphicFramePr>
        <p:xfrm>
          <a:off x="899592" y="2708920"/>
          <a:ext cx="3816424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30059549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66396412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r>
                        <a:rPr lang="en-GB" dirty="0"/>
                        <a:t>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475692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Total Testosterone (nmol/L)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94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FAI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20.8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383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SHBG (nmol/L)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36.0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14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Progesterone (nmol/L)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&lt;1.0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FSH (</a:t>
                      </a:r>
                      <a:r>
                        <a:rPr lang="en-GB" dirty="0" err="1">
                          <a:solidFill>
                            <a:srgbClr val="D60093"/>
                          </a:solidFill>
                        </a:rPr>
                        <a:t>mIU</a:t>
                      </a:r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D60093"/>
                          </a:solidFill>
                        </a:rPr>
                        <a:t>&lt;2.0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06045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E80C8B0-B7FC-47E6-AEBC-D5450DE7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825621"/>
            <a:ext cx="3334215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73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C8397C-F100-4374-BF09-CFBE8C6BA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2" t="21805" r="36953" b="13892"/>
          <a:stretch/>
        </p:blipFill>
        <p:spPr>
          <a:xfrm>
            <a:off x="2646021" y="1714727"/>
            <a:ext cx="3315037" cy="28058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DB2446-36F2-4A21-9E72-D411221E1BC6}"/>
              </a:ext>
            </a:extLst>
          </p:cNvPr>
          <p:cNvSpPr txBox="1">
            <a:spLocks/>
          </p:cNvSpPr>
          <p:nvPr/>
        </p:nvSpPr>
        <p:spPr>
          <a:xfrm>
            <a:off x="308306" y="174131"/>
            <a:ext cx="5472608" cy="7334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>
                <a:solidFill>
                  <a:srgbClr val="0070C0"/>
                </a:solidFill>
              </a:rPr>
              <a:t>Norethisterone A</a:t>
            </a:r>
            <a:r>
              <a:rPr lang="en-GB" sz="3300" b="1" dirty="0" err="1">
                <a:solidFill>
                  <a:srgbClr val="0070C0"/>
                </a:solidFill>
              </a:rPr>
              <a:t>ssay</a:t>
            </a:r>
            <a:r>
              <a:rPr lang="en-GB" sz="3300" b="1" dirty="0">
                <a:solidFill>
                  <a:srgbClr val="0070C0"/>
                </a:solidFill>
              </a:rPr>
              <a:t> Interference</a:t>
            </a:r>
          </a:p>
        </p:txBody>
      </p:sp>
      <p:pic>
        <p:nvPicPr>
          <p:cNvPr id="6" name="Picture 2" descr="Norethisterone - Wikipedia">
            <a:extLst>
              <a:ext uri="{FF2B5EF4-FFF2-40B4-BE49-F238E27FC236}">
                <a16:creationId xmlns:a16="http://schemas.microsoft.com/office/drawing/2014/main" id="{0F5AC952-4F48-458D-9562-373FE0B3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58" y="2736356"/>
            <a:ext cx="1931833" cy="140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estosterone - Wikipedia">
            <a:extLst>
              <a:ext uri="{FF2B5EF4-FFF2-40B4-BE49-F238E27FC236}">
                <a16:creationId xmlns:a16="http://schemas.microsoft.com/office/drawing/2014/main" id="{43761B4B-72D1-45B6-9C2A-1A290D99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53" y="1276508"/>
            <a:ext cx="1931833" cy="124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ogesterone - Wikipedia">
            <a:extLst>
              <a:ext uri="{FF2B5EF4-FFF2-40B4-BE49-F238E27FC236}">
                <a16:creationId xmlns:a16="http://schemas.microsoft.com/office/drawing/2014/main" id="{A292A96F-F281-4E39-B681-C6313187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157" y="4249328"/>
            <a:ext cx="1931834" cy="14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489834-998E-419D-BED5-EC7585E6DB3C}"/>
              </a:ext>
            </a:extLst>
          </p:cNvPr>
          <p:cNvSpPr txBox="1"/>
          <p:nvPr/>
        </p:nvSpPr>
        <p:spPr>
          <a:xfrm>
            <a:off x="6105260" y="1014358"/>
            <a:ext cx="1419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D60093"/>
                </a:solidFill>
              </a:rPr>
              <a:t>Testosterone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4A65F-F8AB-4229-8EF7-BC563AF18250}"/>
              </a:ext>
            </a:extLst>
          </p:cNvPr>
          <p:cNvSpPr txBox="1"/>
          <p:nvPr/>
        </p:nvSpPr>
        <p:spPr>
          <a:xfrm>
            <a:off x="6173817" y="4330827"/>
            <a:ext cx="1368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D60093"/>
                </a:solidFill>
              </a:rPr>
              <a:t>Progesterone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B3516-323E-4993-80D6-0DDB91EE7C5E}"/>
              </a:ext>
            </a:extLst>
          </p:cNvPr>
          <p:cNvSpPr txBox="1"/>
          <p:nvPr/>
        </p:nvSpPr>
        <p:spPr>
          <a:xfrm>
            <a:off x="6111186" y="2660814"/>
            <a:ext cx="1629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D60093"/>
                </a:solidFill>
              </a:rPr>
              <a:t>Norethisterone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7E1B3-7CEC-41EB-B756-49AA7CFB8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98" y="900902"/>
            <a:ext cx="2054530" cy="4334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81F3E4-E6B3-4BA3-A799-671841CDCCF8}"/>
              </a:ext>
            </a:extLst>
          </p:cNvPr>
          <p:cNvSpPr/>
          <p:nvPr/>
        </p:nvSpPr>
        <p:spPr>
          <a:xfrm rot="18597082" flipV="1">
            <a:off x="3157220" y="2708054"/>
            <a:ext cx="2486900" cy="244074"/>
          </a:xfrm>
          <a:prstGeom prst="rect">
            <a:avLst/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E90687-BEC1-43CE-BA90-FAFE6AD22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306" y="5143273"/>
            <a:ext cx="4882247" cy="15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E508-8799-48E9-85CD-935EF7F3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07" y="260648"/>
            <a:ext cx="5690916" cy="1143000"/>
          </a:xfrm>
        </p:spPr>
        <p:txBody>
          <a:bodyPr/>
          <a:lstStyle/>
          <a:p>
            <a:r>
              <a:rPr lang="en-GB" dirty="0"/>
              <a:t>Testosterone in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1053-EECF-48B2-B277-F66D4204C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106" y="2276872"/>
            <a:ext cx="4007275" cy="1934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/>
              <a:t>Case</a:t>
            </a:r>
          </a:p>
          <a:p>
            <a:r>
              <a:rPr lang="en-GB" sz="2000" dirty="0"/>
              <a:t>Pregnant with PCOS</a:t>
            </a:r>
          </a:p>
          <a:p>
            <a:r>
              <a:rPr lang="en-GB" sz="2000" dirty="0"/>
              <a:t>1</a:t>
            </a:r>
            <a:r>
              <a:rPr lang="en-GB" sz="2000" baseline="30000" dirty="0"/>
              <a:t>st</a:t>
            </a:r>
            <a:r>
              <a:rPr lang="en-GB" sz="2000" dirty="0"/>
              <a:t> Trimester</a:t>
            </a:r>
          </a:p>
          <a:p>
            <a:r>
              <a:rPr lang="en-GB" sz="2000" dirty="0"/>
              <a:t>Total Testosterone = 9.6 nmol/L</a:t>
            </a:r>
          </a:p>
          <a:p>
            <a:r>
              <a:rPr lang="en-GB" sz="2000" dirty="0"/>
              <a:t>Mass Spectrometry = 8.5 nmol/L</a:t>
            </a: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6A963-0110-4E23-B1A1-93917430D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50" y="2061971"/>
            <a:ext cx="4734586" cy="2734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F69CB-E287-4722-BF9E-5394F5B41CB7}"/>
              </a:ext>
            </a:extLst>
          </p:cNvPr>
          <p:cNvSpPr txBox="1"/>
          <p:nvPr/>
        </p:nvSpPr>
        <p:spPr>
          <a:xfrm>
            <a:off x="1619672" y="486916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Data provided by referral laboratory</a:t>
            </a:r>
          </a:p>
        </p:txBody>
      </p:sp>
    </p:spTree>
    <p:extLst>
      <p:ext uri="{BB962C8B-B14F-4D97-AF65-F5344CB8AC3E}">
        <p14:creationId xmlns:p14="http://schemas.microsoft.com/office/powerpoint/2010/main" val="73585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E508-8799-48E9-85CD-935EF7F3B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How to interpret female testosterone concentrations in patients under the age of 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81053-EECF-48B2-B277-F66D4204C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276872"/>
            <a:ext cx="8352928" cy="1152128"/>
          </a:xfrm>
        </p:spPr>
        <p:txBody>
          <a:bodyPr>
            <a:normAutofit fontScale="70000" lnSpcReduction="20000"/>
          </a:bodyPr>
          <a:lstStyle/>
          <a:p>
            <a:r>
              <a:rPr lang="en-GB" sz="2400" dirty="0"/>
              <a:t>Are they menstruating?</a:t>
            </a:r>
          </a:p>
          <a:p>
            <a:r>
              <a:rPr lang="en-GB" sz="2400" dirty="0"/>
              <a:t>Have they gone through puberty?</a:t>
            </a:r>
          </a:p>
          <a:p>
            <a:r>
              <a:rPr lang="en-GB" sz="2400" dirty="0"/>
              <a:t>What Tanner Stage are they at?</a:t>
            </a:r>
          </a:p>
          <a:p>
            <a:r>
              <a:rPr lang="en-GB" sz="2400" dirty="0"/>
              <a:t>What is the clinical question?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97D4E7-4D04-4A56-B38F-ACFE17D8ABD1}"/>
              </a:ext>
            </a:extLst>
          </p:cNvPr>
          <p:cNvSpPr txBox="1"/>
          <p:nvPr/>
        </p:nvSpPr>
        <p:spPr>
          <a:xfrm>
            <a:off x="395536" y="1636139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(Currently there are no MTW reference intervals for this age group)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016FC-A1BE-4E8D-9C13-FD2CD8321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434505"/>
            <a:ext cx="2078111" cy="836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C2019-EECE-4E71-911D-15E699B1D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501008"/>
            <a:ext cx="7840169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0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565090-118E-46F0-9C6A-FDC0BD4C9B95}"/>
              </a:ext>
            </a:extLst>
          </p:cNvPr>
          <p:cNvSpPr/>
          <p:nvPr/>
        </p:nvSpPr>
        <p:spPr>
          <a:xfrm>
            <a:off x="467544" y="476672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ea typeface="+mj-ea"/>
                <a:cs typeface="+mj-cs"/>
              </a:rPr>
              <a:t>Maidstone Laboratory</a:t>
            </a:r>
            <a:endParaRPr lang="en-GB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E54CA17-942E-4B08-A22A-66996FA8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4" y="1124087"/>
            <a:ext cx="2547428" cy="339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83511E5B-65A9-45E0-822A-B98673BF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4" y="4725144"/>
            <a:ext cx="2564552" cy="19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preview">
            <a:extLst>
              <a:ext uri="{FF2B5EF4-FFF2-40B4-BE49-F238E27FC236}">
                <a16:creationId xmlns:a16="http://schemas.microsoft.com/office/drawing/2014/main" id="{B05254CF-9ABA-4187-9C00-71A6AF77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07" y="1318816"/>
            <a:ext cx="3338004" cy="250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preview">
            <a:extLst>
              <a:ext uri="{FF2B5EF4-FFF2-40B4-BE49-F238E27FC236}">
                <a16:creationId xmlns:a16="http://schemas.microsoft.com/office/drawing/2014/main" id="{1FCFC711-F1A8-4075-B894-1F02C1D3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19" y="4018133"/>
            <a:ext cx="3348509" cy="25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0B8B54-CFC0-4091-B2E2-C311B93FA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387" y="2060848"/>
            <a:ext cx="2141984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67" y="224266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en-GB" dirty="0"/>
              <a:t>Sex Hormone Binding Globulin (nmol/L)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8774"/>
            <a:ext cx="8229600" cy="2592287"/>
          </a:xfrm>
        </p:spPr>
        <p:txBody>
          <a:bodyPr>
            <a:normAutofit/>
          </a:bodyPr>
          <a:lstStyle/>
          <a:p>
            <a:r>
              <a:rPr lang="en-GB" sz="2000" dirty="0"/>
              <a:t>SHBG synthesised by the liver and binds to testosterone, oestradiol and other steroids</a:t>
            </a:r>
          </a:p>
          <a:p>
            <a:r>
              <a:rPr lang="en-GB" sz="2000" dirty="0"/>
              <a:t>Transports testosterone in the blood in its inactive form</a:t>
            </a:r>
          </a:p>
          <a:p>
            <a:r>
              <a:rPr lang="en-GB" sz="2000" dirty="0"/>
              <a:t>Clinical use investigating</a:t>
            </a:r>
          </a:p>
          <a:p>
            <a:pPr lvl="1"/>
            <a:r>
              <a:rPr lang="en-GB" sz="2000" dirty="0">
                <a:solidFill>
                  <a:srgbClr val="7030A0"/>
                </a:solidFill>
              </a:rPr>
              <a:t>hirsutism in women</a:t>
            </a:r>
          </a:p>
          <a:p>
            <a:pPr lvl="1"/>
            <a:r>
              <a:rPr lang="en-GB" sz="2000" dirty="0">
                <a:solidFill>
                  <a:srgbClr val="7030A0"/>
                </a:solidFill>
              </a:rPr>
              <a:t>reduced libido/ED in men </a:t>
            </a:r>
            <a:r>
              <a:rPr lang="en-GB" sz="2000" b="1" dirty="0">
                <a:solidFill>
                  <a:srgbClr val="7030A0"/>
                </a:solidFill>
              </a:rPr>
              <a:t>IF</a:t>
            </a:r>
            <a:r>
              <a:rPr lang="en-GB" sz="2000" dirty="0">
                <a:solidFill>
                  <a:srgbClr val="7030A0"/>
                </a:solidFill>
              </a:rPr>
              <a:t> the testosterone is normal and it does not fit the clinical picture</a:t>
            </a:r>
          </a:p>
          <a:p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3A44D-E6D5-43C4-B879-0F580350C12B}"/>
              </a:ext>
            </a:extLst>
          </p:cNvPr>
          <p:cNvSpPr txBox="1"/>
          <p:nvPr/>
        </p:nvSpPr>
        <p:spPr>
          <a:xfrm>
            <a:off x="1187624" y="4291061"/>
            <a:ext cx="288229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60093"/>
                </a:solidFill>
              </a:rPr>
              <a:t>High SHBG 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dirty="0">
                <a:solidFill>
                  <a:srgbClr val="D60093"/>
                </a:solidFill>
              </a:rPr>
              <a:t>More inactive hormone binds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u="sng" dirty="0">
                <a:solidFill>
                  <a:srgbClr val="D60093"/>
                </a:solidFill>
              </a:rPr>
              <a:t>Less</a:t>
            </a:r>
            <a:r>
              <a:rPr lang="en-GB" dirty="0">
                <a:solidFill>
                  <a:srgbClr val="D60093"/>
                </a:solidFill>
              </a:rPr>
              <a:t> bioavailable hormone is available for metabolic 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B21E0-7087-42FD-B7B7-60CF76B0EE1C}"/>
              </a:ext>
            </a:extLst>
          </p:cNvPr>
          <p:cNvSpPr txBox="1"/>
          <p:nvPr/>
        </p:nvSpPr>
        <p:spPr>
          <a:xfrm>
            <a:off x="4427984" y="4291061"/>
            <a:ext cx="273630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60093"/>
                </a:solidFill>
              </a:rPr>
              <a:t>Low SHBG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dirty="0">
                <a:solidFill>
                  <a:srgbClr val="D60093"/>
                </a:solidFill>
              </a:rPr>
              <a:t>Less inactive hormone binds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u="sng" dirty="0">
                <a:solidFill>
                  <a:srgbClr val="D60093"/>
                </a:solidFill>
              </a:rPr>
              <a:t>More</a:t>
            </a:r>
            <a:r>
              <a:rPr lang="en-GB" dirty="0">
                <a:solidFill>
                  <a:srgbClr val="D60093"/>
                </a:solidFill>
              </a:rPr>
              <a:t> bioavailable hormone is available for metabolic 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C0A66-F871-4D73-886F-C172027F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09370"/>
            <a:ext cx="5321823" cy="7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3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3F0E3604-24EC-4E84-BB8F-7DFD50588A9D}"/>
              </a:ext>
            </a:extLst>
          </p:cNvPr>
          <p:cNvSpPr txBox="1"/>
          <p:nvPr/>
        </p:nvSpPr>
        <p:spPr>
          <a:xfrm>
            <a:off x="6171891" y="27023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Liver Cirrhosis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C32A6-D016-48AE-A025-6F5E44EDB53F}"/>
              </a:ext>
            </a:extLst>
          </p:cNvPr>
          <p:cNvSpPr txBox="1"/>
          <p:nvPr/>
        </p:nvSpPr>
        <p:spPr>
          <a:xfrm>
            <a:off x="2020428" y="233028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D60093"/>
                </a:solidFill>
              </a:rPr>
              <a:t>PCOS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3B25D-27CB-4197-813A-232379D5091D}"/>
              </a:ext>
            </a:extLst>
          </p:cNvPr>
          <p:cNvSpPr txBox="1"/>
          <p:nvPr/>
        </p:nvSpPr>
        <p:spPr>
          <a:xfrm>
            <a:off x="2050870" y="4428487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D60093"/>
                </a:solidFill>
              </a:rPr>
              <a:t>Obesity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381B3F-9839-4BC4-A9FD-754E0A414428}"/>
              </a:ext>
            </a:extLst>
          </p:cNvPr>
          <p:cNvSpPr txBox="1"/>
          <p:nvPr/>
        </p:nvSpPr>
        <p:spPr>
          <a:xfrm>
            <a:off x="273296" y="427079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D60093"/>
                </a:solidFill>
              </a:rPr>
              <a:t>Insulin Resistance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4641E8-DB73-4199-91F7-E1D3F481E455}"/>
              </a:ext>
            </a:extLst>
          </p:cNvPr>
          <p:cNvGrpSpPr/>
          <p:nvPr/>
        </p:nvGrpSpPr>
        <p:grpSpPr>
          <a:xfrm>
            <a:off x="3062367" y="2657499"/>
            <a:ext cx="2993516" cy="1693206"/>
            <a:chOff x="3385539" y="2714809"/>
            <a:chExt cx="2993516" cy="16932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BEB09E-916C-4E6B-9AF5-46E5F77FBA1F}"/>
                </a:ext>
              </a:extLst>
            </p:cNvPr>
            <p:cNvSpPr txBox="1"/>
            <p:nvPr/>
          </p:nvSpPr>
          <p:spPr>
            <a:xfrm>
              <a:off x="5004771" y="2714809"/>
              <a:ext cx="1374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</a:rPr>
                <a:t>Elevated SHBG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505E29-2228-4F7B-9014-087941BC5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1540" y="3453908"/>
              <a:ext cx="2494200" cy="9541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BB545-D168-4CDC-BF5F-FFFC3B121BBC}"/>
                </a:ext>
              </a:extLst>
            </p:cNvPr>
            <p:cNvSpPr txBox="1"/>
            <p:nvPr/>
          </p:nvSpPr>
          <p:spPr>
            <a:xfrm>
              <a:off x="3385539" y="3057057"/>
              <a:ext cx="1457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</a:rPr>
                <a:t>Low </a:t>
              </a:r>
            </a:p>
            <a:p>
              <a:pPr algn="ctr"/>
              <a:r>
                <a:rPr lang="en-GB" sz="2400" b="1" dirty="0">
                  <a:solidFill>
                    <a:srgbClr val="0070C0"/>
                  </a:solidFill>
                </a:rPr>
                <a:t>SHBG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6D47DD2-2ABD-41FD-8AC6-6835B595901D}"/>
              </a:ext>
            </a:extLst>
          </p:cNvPr>
          <p:cNvSpPr txBox="1"/>
          <p:nvPr/>
        </p:nvSpPr>
        <p:spPr>
          <a:xfrm>
            <a:off x="7392798" y="1127397"/>
            <a:ext cx="1662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</a:rPr>
              <a:t>Pregnancy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AE6F1-4A22-456B-8655-7BA42514A32B}"/>
              </a:ext>
            </a:extLst>
          </p:cNvPr>
          <p:cNvSpPr txBox="1"/>
          <p:nvPr/>
        </p:nvSpPr>
        <p:spPr>
          <a:xfrm>
            <a:off x="7847856" y="2576137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Elderly Men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469E1B-AD1E-48D9-B224-334D252A9542}"/>
              </a:ext>
            </a:extLst>
          </p:cNvPr>
          <p:cNvSpPr txBox="1"/>
          <p:nvPr/>
        </p:nvSpPr>
        <p:spPr>
          <a:xfrm>
            <a:off x="6637156" y="2144264"/>
            <a:ext cx="209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Raised Prolactin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E24785-44CD-4EFE-A99C-64B8EE4CA129}"/>
              </a:ext>
            </a:extLst>
          </p:cNvPr>
          <p:cNvSpPr txBox="1"/>
          <p:nvPr/>
        </p:nvSpPr>
        <p:spPr>
          <a:xfrm>
            <a:off x="6415698" y="1685212"/>
            <a:ext cx="1706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7030A0"/>
                </a:solidFill>
              </a:rPr>
              <a:t>Hyperthyroidism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BB64E47-6FBE-49EF-8B60-3E7CD4C37F82}"/>
              </a:ext>
            </a:extLst>
          </p:cNvPr>
          <p:cNvSpPr txBox="1"/>
          <p:nvPr/>
        </p:nvSpPr>
        <p:spPr>
          <a:xfrm>
            <a:off x="6614034" y="3147073"/>
            <a:ext cx="1682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</a:rPr>
              <a:t>Anorexia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93BC8A-F1C5-47CD-9C2A-4119C5BD2A0F}"/>
              </a:ext>
            </a:extLst>
          </p:cNvPr>
          <p:cNvSpPr txBox="1"/>
          <p:nvPr/>
        </p:nvSpPr>
        <p:spPr>
          <a:xfrm>
            <a:off x="5073534" y="330677"/>
            <a:ext cx="249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Androgen Deficiency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2BAD91-FBAF-4109-9B90-0D6C4DD72B0F}"/>
              </a:ext>
            </a:extLst>
          </p:cNvPr>
          <p:cNvSpPr txBox="1"/>
          <p:nvPr/>
        </p:nvSpPr>
        <p:spPr>
          <a:xfrm>
            <a:off x="1444203" y="2952985"/>
            <a:ext cx="183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D60093"/>
                </a:solidFill>
              </a:rPr>
              <a:t>Acromegaly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49BC07-714D-4D67-AD95-374CC2F5DE03}"/>
              </a:ext>
            </a:extLst>
          </p:cNvPr>
          <p:cNvSpPr txBox="1"/>
          <p:nvPr/>
        </p:nvSpPr>
        <p:spPr>
          <a:xfrm>
            <a:off x="996520" y="5241673"/>
            <a:ext cx="169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Hypothyroidism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39F34A-BB0E-410C-8F54-16B77E591849}"/>
              </a:ext>
            </a:extLst>
          </p:cNvPr>
          <p:cNvSpPr txBox="1"/>
          <p:nvPr/>
        </p:nvSpPr>
        <p:spPr>
          <a:xfrm>
            <a:off x="1585464" y="3984921"/>
            <a:ext cx="1696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D60093"/>
                </a:solidFill>
              </a:rPr>
              <a:t>Glucocorticoids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972AB8-0A1C-4D38-BE06-815154BA95D3}"/>
              </a:ext>
            </a:extLst>
          </p:cNvPr>
          <p:cNvSpPr txBox="1"/>
          <p:nvPr/>
        </p:nvSpPr>
        <p:spPr>
          <a:xfrm>
            <a:off x="273296" y="3396598"/>
            <a:ext cx="183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D60093"/>
                </a:solidFill>
              </a:rPr>
              <a:t>Familial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C3C7BF-DC23-4295-B6EC-F04FCC9D260A}"/>
              </a:ext>
            </a:extLst>
          </p:cNvPr>
          <p:cNvSpPr txBox="1"/>
          <p:nvPr/>
        </p:nvSpPr>
        <p:spPr>
          <a:xfrm>
            <a:off x="5251366" y="194609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OCPs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EC2F97F-3902-4B77-B069-CBEA6FC16473}"/>
              </a:ext>
            </a:extLst>
          </p:cNvPr>
          <p:cNvSpPr txBox="1"/>
          <p:nvPr/>
        </p:nvSpPr>
        <p:spPr>
          <a:xfrm>
            <a:off x="5706189" y="933667"/>
            <a:ext cx="168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AEDs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AF2987-286A-45B6-8922-14D1AC29B053}"/>
              </a:ext>
            </a:extLst>
          </p:cNvPr>
          <p:cNvSpPr txBox="1"/>
          <p:nvPr/>
        </p:nvSpPr>
        <p:spPr>
          <a:xfrm>
            <a:off x="4516424" y="886691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Growth Hormone Deficiency</a:t>
            </a:r>
          </a:p>
        </p:txBody>
      </p:sp>
    </p:spTree>
    <p:extLst>
      <p:ext uri="{BB962C8B-B14F-4D97-AF65-F5344CB8AC3E}">
        <p14:creationId xmlns:p14="http://schemas.microsoft.com/office/powerpoint/2010/main" val="378580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800DE7-7A30-463D-887E-F0BF9FF187FB}"/>
              </a:ext>
            </a:extLst>
          </p:cNvPr>
          <p:cNvSpPr/>
          <p:nvPr/>
        </p:nvSpPr>
        <p:spPr>
          <a:xfrm>
            <a:off x="289991" y="3717032"/>
            <a:ext cx="8640960" cy="23042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128792" cy="1143000"/>
          </a:xfrm>
        </p:spPr>
        <p:txBody>
          <a:bodyPr>
            <a:normAutofit/>
          </a:bodyPr>
          <a:lstStyle/>
          <a:p>
            <a:r>
              <a:rPr lang="en-GB" dirty="0"/>
              <a:t>Free Androgen Index (FAI)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1368152"/>
          </a:xfrm>
        </p:spPr>
        <p:txBody>
          <a:bodyPr>
            <a:normAutofit/>
          </a:bodyPr>
          <a:lstStyle/>
          <a:p>
            <a:r>
              <a:rPr lang="en-GB" sz="2400" dirty="0"/>
              <a:t>FAI is a tool to assist in the investigation of hyperandrogenism in females</a:t>
            </a:r>
          </a:p>
          <a:p>
            <a:r>
              <a:rPr lang="en-GB" sz="2400" dirty="0"/>
              <a:t>It provides an indication of bioavailable testosterone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1D420-453D-4758-A022-E059C376ECFE}"/>
              </a:ext>
            </a:extLst>
          </p:cNvPr>
          <p:cNvSpPr txBox="1"/>
          <p:nvPr/>
        </p:nvSpPr>
        <p:spPr>
          <a:xfrm>
            <a:off x="1115616" y="134076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D60093"/>
                </a:solidFill>
              </a:rPr>
              <a:t>Free Androgen Index (FAI) % = </a:t>
            </a:r>
            <a:r>
              <a:rPr lang="en-GB" sz="2000" b="1" u="sng" dirty="0">
                <a:solidFill>
                  <a:srgbClr val="D60093"/>
                </a:solidFill>
              </a:rPr>
              <a:t>Total Testosterone</a:t>
            </a:r>
            <a:r>
              <a:rPr lang="en-GB" sz="2000" b="1" dirty="0">
                <a:solidFill>
                  <a:srgbClr val="D60093"/>
                </a:solidFill>
              </a:rPr>
              <a:t>  x 100</a:t>
            </a:r>
          </a:p>
          <a:p>
            <a:r>
              <a:rPr lang="en-GB" sz="2000" b="1" dirty="0">
                <a:solidFill>
                  <a:srgbClr val="D60093"/>
                </a:solidFill>
              </a:rPr>
              <a:t>				SHBG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E9C10-9431-4C9B-8543-31144B2B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005064"/>
            <a:ext cx="1714739" cy="1600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E831C-7F9E-4BAF-8F9E-BFA61F2E1432}"/>
              </a:ext>
            </a:extLst>
          </p:cNvPr>
          <p:cNvSpPr txBox="1"/>
          <p:nvPr/>
        </p:nvSpPr>
        <p:spPr>
          <a:xfrm>
            <a:off x="2920118" y="4169275"/>
            <a:ext cx="5918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FAI is not appropriate in males (lower SHBG and higher testosterone in males makes the calculation unsuitable)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Changes in albumin concentration affect FAI</a:t>
            </a:r>
          </a:p>
        </p:txBody>
      </p:sp>
    </p:spTree>
    <p:extLst>
      <p:ext uri="{BB962C8B-B14F-4D97-AF65-F5344CB8AC3E}">
        <p14:creationId xmlns:p14="http://schemas.microsoft.com/office/powerpoint/2010/main" val="2106190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0337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Polycystic Ovary Syndrome (PCOS)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4143212"/>
            <a:ext cx="5400600" cy="202965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Normal to moderately elevated total testosterone</a:t>
            </a:r>
          </a:p>
          <a:p>
            <a:r>
              <a:rPr lang="en-GB" sz="2000" dirty="0">
                <a:solidFill>
                  <a:srgbClr val="0070C0"/>
                </a:solidFill>
              </a:rPr>
              <a:t>Normal to low SHBG</a:t>
            </a:r>
          </a:p>
          <a:p>
            <a:r>
              <a:rPr lang="en-GB" sz="2000" dirty="0">
                <a:solidFill>
                  <a:srgbClr val="0070C0"/>
                </a:solidFill>
              </a:rPr>
              <a:t>Normal or elevated FAI (normal range &lt;5%)</a:t>
            </a:r>
          </a:p>
          <a:p>
            <a:r>
              <a:rPr lang="en-GB" sz="2000" dirty="0">
                <a:solidFill>
                  <a:srgbClr val="0070C0"/>
                </a:solidFill>
              </a:rPr>
              <a:t>Exclude other causes of oligo or amenorrhoea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0AAFC-9AFD-4F7A-AD05-ECD5EF672458}"/>
              </a:ext>
            </a:extLst>
          </p:cNvPr>
          <p:cNvSpPr txBox="1"/>
          <p:nvPr/>
        </p:nvSpPr>
        <p:spPr>
          <a:xfrm>
            <a:off x="251520" y="98072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Clinical &amp; biochemical diagnosis ….but probably more clinical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B7EA7-FB1E-41E4-8CF0-5C4D42282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475" y="1643991"/>
            <a:ext cx="5445973" cy="2141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E19B7-A152-445F-8026-F88856AC3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719827"/>
            <a:ext cx="1038370" cy="438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4865A3-D768-49F0-A79B-B4E2EB4E3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7" y="4269233"/>
            <a:ext cx="2098802" cy="293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8ABAB-0120-43C3-81A3-140A4065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38" y="5471563"/>
            <a:ext cx="2808312" cy="405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1DB2E1-EF58-4EE6-B3B1-AC08DD283F71}"/>
              </a:ext>
            </a:extLst>
          </p:cNvPr>
          <p:cNvSpPr txBox="1"/>
          <p:nvPr/>
        </p:nvSpPr>
        <p:spPr>
          <a:xfrm>
            <a:off x="319569" y="2348494"/>
            <a:ext cx="258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Rotterdam Criteria</a:t>
            </a:r>
          </a:p>
        </p:txBody>
      </p:sp>
    </p:spTree>
    <p:extLst>
      <p:ext uri="{BB962C8B-B14F-4D97-AF65-F5344CB8AC3E}">
        <p14:creationId xmlns:p14="http://schemas.microsoft.com/office/powerpoint/2010/main" val="92491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0337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PCOS in Adolescents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23" y="3284984"/>
            <a:ext cx="8605426" cy="3029829"/>
          </a:xfrm>
        </p:spPr>
        <p:txBody>
          <a:bodyPr>
            <a:normAutofit/>
          </a:bodyPr>
          <a:lstStyle/>
          <a:p>
            <a:r>
              <a:rPr lang="en-GB" sz="2000" dirty="0"/>
              <a:t>Signs and symptoms of hyperandrogenism e.g. acne, hirsutism AND</a:t>
            </a:r>
          </a:p>
          <a:p>
            <a:r>
              <a:rPr lang="en-GB" sz="2000" dirty="0"/>
              <a:t>Irregular menstrual periods</a:t>
            </a:r>
          </a:p>
          <a:p>
            <a:r>
              <a:rPr lang="en-GB" sz="2000" dirty="0"/>
              <a:t>In adolescent girls (12 to 17 years), both hyperandrogenism and irregular menstrual cycles are required for a diagnosis of PCOS</a:t>
            </a:r>
          </a:p>
          <a:p>
            <a:r>
              <a:rPr lang="en-GB" sz="2000" dirty="0"/>
              <a:t>Adolescents who have features of PCOS but do not meet the diagnostic criteria should be considered as increased risk AND</a:t>
            </a:r>
          </a:p>
          <a:p>
            <a:r>
              <a:rPr lang="en-GB" sz="2000" dirty="0"/>
              <a:t>Reassessed at or before full reproductive maturity – 8 years post-menarche</a:t>
            </a: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0AAFC-9AFD-4F7A-AD05-ECD5EF672458}"/>
              </a:ext>
            </a:extLst>
          </p:cNvPr>
          <p:cNvSpPr txBox="1"/>
          <p:nvPr/>
        </p:nvSpPr>
        <p:spPr>
          <a:xfrm>
            <a:off x="235734" y="903227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Ultrasound is not recommended in adolescents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7BC9B-F9AF-469A-8501-CFFD7064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30" y="2132856"/>
            <a:ext cx="7068628" cy="966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BAEBE-80BE-41D4-895B-AF0E0D68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68088"/>
            <a:ext cx="1019317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7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3C4A45-5487-44CA-BB7C-007D49101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886588"/>
            <a:ext cx="8663167" cy="1174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60337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Assessing PCOS Biochemically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32" y="1460232"/>
            <a:ext cx="8437741" cy="3346960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Samples for </a:t>
            </a:r>
            <a:r>
              <a:rPr lang="en-GB" sz="2000" dirty="0">
                <a:solidFill>
                  <a:srgbClr val="D60093"/>
                </a:solidFill>
              </a:rPr>
              <a:t>testosterone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D60093"/>
                </a:solidFill>
              </a:rPr>
              <a:t>SHBG</a:t>
            </a:r>
            <a:r>
              <a:rPr lang="en-GB" sz="2000" dirty="0"/>
              <a:t> (</a:t>
            </a:r>
            <a:r>
              <a:rPr lang="en-GB" sz="2000" dirty="0">
                <a:solidFill>
                  <a:srgbClr val="D60093"/>
                </a:solidFill>
              </a:rPr>
              <a:t>FAI</a:t>
            </a:r>
            <a:r>
              <a:rPr lang="en-GB" sz="2000" dirty="0"/>
              <a:t> will automatically be calculated) collected on day 1 to 5 (during menses) of the menstrual cycle.</a:t>
            </a:r>
          </a:p>
          <a:p>
            <a:r>
              <a:rPr lang="en-GB" sz="2000" dirty="0"/>
              <a:t>Measure the following to rule out other causes of oligomenorrhoea and amenorrhoea</a:t>
            </a:r>
          </a:p>
          <a:p>
            <a:pPr lvl="1"/>
            <a:r>
              <a:rPr lang="en-GB" sz="2000" b="1" dirty="0">
                <a:solidFill>
                  <a:srgbClr val="D60093"/>
                </a:solidFill>
              </a:rPr>
              <a:t>FSH and LH </a:t>
            </a:r>
          </a:p>
          <a:p>
            <a:pPr marL="457200" lvl="1" indent="0">
              <a:buNone/>
            </a:pPr>
            <a:r>
              <a:rPr lang="en-GB" sz="2000" dirty="0"/>
              <a:t>(to exclude premature ovarian failure/</a:t>
            </a:r>
            <a:r>
              <a:rPr lang="en-GB" sz="2000" dirty="0" err="1"/>
              <a:t>hypogonadotrophic</a:t>
            </a:r>
            <a:r>
              <a:rPr lang="en-GB" sz="2000" dirty="0"/>
              <a:t> hypogonadism)</a:t>
            </a:r>
          </a:p>
          <a:p>
            <a:pPr lvl="1"/>
            <a:r>
              <a:rPr lang="en-GB" sz="2000" b="1" dirty="0">
                <a:solidFill>
                  <a:srgbClr val="D60093"/>
                </a:solidFill>
              </a:rPr>
              <a:t>Prolactin</a:t>
            </a:r>
          </a:p>
          <a:p>
            <a:pPr marL="457200" lvl="1" indent="0">
              <a:buNone/>
            </a:pPr>
            <a:r>
              <a:rPr lang="en-GB" sz="2000" dirty="0"/>
              <a:t>(to exclude hyperprolactinaemia)</a:t>
            </a:r>
          </a:p>
          <a:p>
            <a:pPr lvl="1"/>
            <a:r>
              <a:rPr lang="en-GB" sz="2000" b="1" dirty="0">
                <a:solidFill>
                  <a:srgbClr val="D60093"/>
                </a:solidFill>
              </a:rPr>
              <a:t>TSH</a:t>
            </a:r>
          </a:p>
          <a:p>
            <a:pPr marL="457200" lvl="1" indent="0">
              <a:buNone/>
            </a:pPr>
            <a:r>
              <a:rPr lang="en-GB" sz="2000" dirty="0"/>
              <a:t>(to exclude hypothyroidism)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0AAFC-9AFD-4F7A-AD05-ECD5EF672458}"/>
              </a:ext>
            </a:extLst>
          </p:cNvPr>
          <p:cNvSpPr txBox="1"/>
          <p:nvPr/>
        </p:nvSpPr>
        <p:spPr>
          <a:xfrm>
            <a:off x="251520" y="98072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Looking for evidence of hyperandrogenism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3FF8C-E373-408B-B9D7-6431EB11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97" y="5028428"/>
            <a:ext cx="1018456" cy="953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D65433-A667-46CC-8981-8F51A322DE60}"/>
              </a:ext>
            </a:extLst>
          </p:cNvPr>
          <p:cNvSpPr txBox="1"/>
          <p:nvPr/>
        </p:nvSpPr>
        <p:spPr>
          <a:xfrm>
            <a:off x="2064062" y="4965982"/>
            <a:ext cx="656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LH to FSH ratio is not recommended as there is no is evidence base.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LH to FSH ratio is non-specific</a:t>
            </a:r>
          </a:p>
        </p:txBody>
      </p:sp>
    </p:spTree>
    <p:extLst>
      <p:ext uri="{BB962C8B-B14F-4D97-AF65-F5344CB8AC3E}">
        <p14:creationId xmlns:p14="http://schemas.microsoft.com/office/powerpoint/2010/main" val="152821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6122964" cy="1143000"/>
          </a:xfrm>
        </p:spPr>
        <p:txBody>
          <a:bodyPr/>
          <a:lstStyle/>
          <a:p>
            <a:r>
              <a:rPr lang="en-GB" dirty="0"/>
              <a:t>Role of FSH in Female Patients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7DC082-FA4A-41B4-A153-92C6F4332CB4}"/>
              </a:ext>
            </a:extLst>
          </p:cNvPr>
          <p:cNvGrpSpPr/>
          <p:nvPr/>
        </p:nvGrpSpPr>
        <p:grpSpPr>
          <a:xfrm>
            <a:off x="457200" y="5517232"/>
            <a:ext cx="5544616" cy="1149792"/>
            <a:chOff x="683568" y="5454352"/>
            <a:chExt cx="5544616" cy="11497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8199A-A35B-4BA3-BAB9-C90BF6A214D0}"/>
                </a:ext>
              </a:extLst>
            </p:cNvPr>
            <p:cNvSpPr/>
            <p:nvPr/>
          </p:nvSpPr>
          <p:spPr>
            <a:xfrm>
              <a:off x="683568" y="5454352"/>
              <a:ext cx="5544616" cy="1143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A4814D-2F07-4D18-9BC9-DBA8ECC51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584" y="5589240"/>
              <a:ext cx="960297" cy="8987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FDEC9-B84C-4883-8222-5164AC7C67F2}"/>
                </a:ext>
              </a:extLst>
            </p:cNvPr>
            <p:cNvSpPr txBox="1"/>
            <p:nvPr/>
          </p:nvSpPr>
          <p:spPr>
            <a:xfrm>
              <a:off x="2411760" y="5644684"/>
              <a:ext cx="3816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LH is not indicated or clinical useful in: </a:t>
              </a:r>
              <a:r>
                <a:rPr lang="en-GB" dirty="0"/>
                <a:t>Diagnosing menopause</a:t>
              </a:r>
            </a:p>
            <a:p>
              <a:r>
                <a:rPr lang="en-GB" dirty="0"/>
                <a:t>Deciding to cease contraception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5C7511-8A8F-44A4-88FD-A2A3D8D58C27}"/>
                </a:ext>
              </a:extLst>
            </p:cNvPr>
            <p:cNvSpPr txBox="1"/>
            <p:nvPr/>
          </p:nvSpPr>
          <p:spPr>
            <a:xfrm>
              <a:off x="2029025" y="5875516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625DDD-257D-46D2-ABB5-724D393A6D0D}"/>
                </a:ext>
              </a:extLst>
            </p:cNvPr>
            <p:cNvSpPr txBox="1"/>
            <p:nvPr/>
          </p:nvSpPr>
          <p:spPr>
            <a:xfrm>
              <a:off x="2029025" y="6142479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BCEE66-3BC8-4C23-81DA-A69E0D988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51" y="2175039"/>
            <a:ext cx="6622707" cy="1853858"/>
          </a:xfrm>
        </p:spPr>
        <p:txBody>
          <a:bodyPr>
            <a:normAutofit lnSpcReduction="10000"/>
          </a:bodyPr>
          <a:lstStyle/>
          <a:p>
            <a:r>
              <a:rPr lang="en-GB" sz="2000" b="1" dirty="0"/>
              <a:t>Do not use FSH in otherwise healthy women aged over 45 years with menopausal symptoms</a:t>
            </a:r>
          </a:p>
          <a:p>
            <a:r>
              <a:rPr lang="en-GB" sz="2000" b="1" dirty="0"/>
              <a:t>Consider using FSH to diagnose menopause only:</a:t>
            </a:r>
          </a:p>
          <a:p>
            <a:pPr lvl="1"/>
            <a:r>
              <a:rPr lang="en-GB" sz="1600" dirty="0"/>
              <a:t>In women aged 40 to 45 years with menopausal symptoms, including a change in their menstrual cycle</a:t>
            </a:r>
          </a:p>
          <a:p>
            <a:pPr lvl="1"/>
            <a:r>
              <a:rPr lang="en-GB" sz="1600" dirty="0"/>
              <a:t>In women aged 40 years in whom menopause is suspected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00B248-B2FA-40BB-9169-98E6AAF2C0E2}"/>
              </a:ext>
            </a:extLst>
          </p:cNvPr>
          <p:cNvSpPr/>
          <p:nvPr/>
        </p:nvSpPr>
        <p:spPr>
          <a:xfrm>
            <a:off x="465084" y="4233958"/>
            <a:ext cx="8571411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F261C5-8781-454E-8A8C-9D88D1A89B55}"/>
              </a:ext>
            </a:extLst>
          </p:cNvPr>
          <p:cNvSpPr txBox="1"/>
          <p:nvPr/>
        </p:nvSpPr>
        <p:spPr>
          <a:xfrm>
            <a:off x="2077795" y="4412069"/>
            <a:ext cx="695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FSH measurement &amp; contraception</a:t>
            </a:r>
          </a:p>
          <a:p>
            <a:r>
              <a:rPr lang="en-GB" dirty="0"/>
              <a:t>Cannot use in women on combined oral contraceptives</a:t>
            </a:r>
          </a:p>
          <a:p>
            <a:r>
              <a:rPr lang="en-GB" dirty="0"/>
              <a:t>Can use in women on progesterone only (POP) if &gt;50 years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876A7E-5FDD-4294-8C73-15ECA74C00AE}"/>
              </a:ext>
            </a:extLst>
          </p:cNvPr>
          <p:cNvSpPr txBox="1"/>
          <p:nvPr/>
        </p:nvSpPr>
        <p:spPr>
          <a:xfrm>
            <a:off x="1791800" y="4661915"/>
            <a:ext cx="44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480C7A-79C8-4C24-B040-950765C9F40E}"/>
              </a:ext>
            </a:extLst>
          </p:cNvPr>
          <p:cNvSpPr txBox="1"/>
          <p:nvPr/>
        </p:nvSpPr>
        <p:spPr>
          <a:xfrm>
            <a:off x="1758020" y="4978967"/>
            <a:ext cx="44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sym typeface="Symbol" panose="05050102010706020507" pitchFamily="18" charset="2"/>
              </a:rPr>
              <a:t></a:t>
            </a:r>
            <a:endParaRPr lang="en-GB" sz="2400" b="1" dirty="0">
              <a:solidFill>
                <a:srgbClr val="00B05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13E504-6E89-4D9B-B805-670D0B4A4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47" y="4356067"/>
            <a:ext cx="960297" cy="8987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4CB9A85-3F7D-4EF9-8491-D0582E6F7237}"/>
              </a:ext>
            </a:extLst>
          </p:cNvPr>
          <p:cNvSpPr txBox="1"/>
          <p:nvPr/>
        </p:nvSpPr>
        <p:spPr>
          <a:xfrm>
            <a:off x="457200" y="1009974"/>
            <a:ext cx="811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Clinical utility in diagnosing menopause and assessing need for contraception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20EDAD-B250-4EB9-9503-79B7A0C1BC50}"/>
              </a:ext>
            </a:extLst>
          </p:cNvPr>
          <p:cNvSpPr/>
          <p:nvPr/>
        </p:nvSpPr>
        <p:spPr>
          <a:xfrm>
            <a:off x="475235" y="1744653"/>
            <a:ext cx="3374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Nice Guidelines NG23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60EB87-8635-4842-B580-D73B8143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2061975"/>
            <a:ext cx="1428701" cy="20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01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24E57-1C52-412F-A373-64C87BA1E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6500721" cy="4680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9BD518-A65F-4033-A9CA-38A6A0B82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0220"/>
            <a:ext cx="2232248" cy="10445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5B0922-7A2C-4354-8287-78C577C7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42442"/>
            <a:ext cx="4248472" cy="720080"/>
          </a:xfrm>
        </p:spPr>
        <p:txBody>
          <a:bodyPr>
            <a:normAutofit/>
          </a:bodyPr>
          <a:lstStyle/>
          <a:p>
            <a:r>
              <a:rPr lang="en-GB" dirty="0"/>
              <a:t>FSH in Contraception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E0216-DDB5-4E78-9287-8153E68B4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2780928"/>
            <a:ext cx="1725318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8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7207"/>
            <a:ext cx="6984776" cy="778396"/>
          </a:xfrm>
        </p:spPr>
        <p:txBody>
          <a:bodyPr>
            <a:normAutofit fontScale="90000"/>
          </a:bodyPr>
          <a:lstStyle/>
          <a:p>
            <a:r>
              <a:rPr lang="en-GB" dirty="0"/>
              <a:t>Suppressed Gonadotrophins in Females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203" y="1221680"/>
            <a:ext cx="5266928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LH &lt;1.0 IU/L and FSH &lt;2.0 IU/L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52612-45B8-49C0-89F8-697483DCEC68}"/>
              </a:ext>
            </a:extLst>
          </p:cNvPr>
          <p:cNvSpPr txBox="1"/>
          <p:nvPr/>
        </p:nvSpPr>
        <p:spPr>
          <a:xfrm>
            <a:off x="374814" y="3645024"/>
            <a:ext cx="273630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32 year old female</a:t>
            </a:r>
          </a:p>
          <a:p>
            <a:r>
              <a:rPr lang="en-GB" dirty="0">
                <a:solidFill>
                  <a:srgbClr val="D60093"/>
                </a:solidFill>
              </a:rPr>
              <a:t>LH &lt;1.0 IU/L</a:t>
            </a:r>
          </a:p>
          <a:p>
            <a:r>
              <a:rPr lang="en-GB" dirty="0">
                <a:solidFill>
                  <a:srgbClr val="D60093"/>
                </a:solidFill>
              </a:rPr>
              <a:t>FSH &lt;2.0 IU/L</a:t>
            </a:r>
          </a:p>
          <a:p>
            <a:r>
              <a:rPr lang="en-GB" dirty="0">
                <a:solidFill>
                  <a:srgbClr val="D60093"/>
                </a:solidFill>
              </a:rPr>
              <a:t>Prolactin = 1256 </a:t>
            </a:r>
            <a:r>
              <a:rPr lang="en-GB" dirty="0" err="1">
                <a:solidFill>
                  <a:srgbClr val="D60093"/>
                </a:solidFill>
              </a:rPr>
              <a:t>mIU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r>
              <a:rPr lang="en-GB" dirty="0">
                <a:solidFill>
                  <a:srgbClr val="D60093"/>
                </a:solidFill>
              </a:rPr>
              <a:t>Testosterone = 2.1 nmol/L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dirty="0">
                <a:solidFill>
                  <a:srgbClr val="D60093"/>
                </a:solidFill>
              </a:rPr>
              <a:t>Pregnant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94078-6B93-4578-B3FF-C348AE7E101A}"/>
              </a:ext>
            </a:extLst>
          </p:cNvPr>
          <p:cNvSpPr txBox="1"/>
          <p:nvPr/>
        </p:nvSpPr>
        <p:spPr>
          <a:xfrm>
            <a:off x="3296580" y="3645024"/>
            <a:ext cx="273630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26 year old female</a:t>
            </a:r>
          </a:p>
          <a:p>
            <a:r>
              <a:rPr lang="en-GB" dirty="0">
                <a:solidFill>
                  <a:srgbClr val="D60093"/>
                </a:solidFill>
              </a:rPr>
              <a:t>LH &lt;1.0 IU/L</a:t>
            </a:r>
          </a:p>
          <a:p>
            <a:r>
              <a:rPr lang="en-GB" dirty="0">
                <a:solidFill>
                  <a:srgbClr val="D60093"/>
                </a:solidFill>
              </a:rPr>
              <a:t>FSH &lt;2.0 IU/L</a:t>
            </a:r>
          </a:p>
          <a:p>
            <a:r>
              <a:rPr lang="en-GB" dirty="0">
                <a:solidFill>
                  <a:srgbClr val="D60093"/>
                </a:solidFill>
              </a:rPr>
              <a:t>Prolactin = 370 </a:t>
            </a:r>
            <a:r>
              <a:rPr lang="en-GB" dirty="0" err="1">
                <a:solidFill>
                  <a:srgbClr val="D60093"/>
                </a:solidFill>
              </a:rPr>
              <a:t>mIU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r>
              <a:rPr lang="en-GB" dirty="0">
                <a:solidFill>
                  <a:srgbClr val="D60093"/>
                </a:solidFill>
              </a:rPr>
              <a:t>TSH = 3.8 </a:t>
            </a:r>
            <a:r>
              <a:rPr lang="en-GB" dirty="0" err="1">
                <a:solidFill>
                  <a:srgbClr val="D60093"/>
                </a:solidFill>
              </a:rPr>
              <a:t>mIU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r>
              <a:rPr lang="en-GB" dirty="0">
                <a:solidFill>
                  <a:srgbClr val="D60093"/>
                </a:solidFill>
              </a:rPr>
              <a:t>FT4 =  15.1 </a:t>
            </a:r>
            <a:r>
              <a:rPr lang="en-GB" dirty="0" err="1">
                <a:solidFill>
                  <a:srgbClr val="D60093"/>
                </a:solidFill>
              </a:rPr>
              <a:t>pmol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dirty="0">
                <a:solidFill>
                  <a:srgbClr val="D60093"/>
                </a:solidFill>
              </a:rPr>
              <a:t>On Combined OCP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C019A-6E2B-4E9F-9E9B-F100A8F5D710}"/>
              </a:ext>
            </a:extLst>
          </p:cNvPr>
          <p:cNvSpPr txBox="1"/>
          <p:nvPr/>
        </p:nvSpPr>
        <p:spPr>
          <a:xfrm>
            <a:off x="6218346" y="3645024"/>
            <a:ext cx="273630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58 year old female</a:t>
            </a:r>
          </a:p>
          <a:p>
            <a:r>
              <a:rPr lang="en-GB" dirty="0">
                <a:solidFill>
                  <a:srgbClr val="D60093"/>
                </a:solidFill>
              </a:rPr>
              <a:t>LH &lt;1.0 IU/L</a:t>
            </a:r>
          </a:p>
          <a:p>
            <a:r>
              <a:rPr lang="en-GB" dirty="0">
                <a:solidFill>
                  <a:srgbClr val="D60093"/>
                </a:solidFill>
              </a:rPr>
              <a:t>FSH &lt;2.0 IU/L</a:t>
            </a:r>
          </a:p>
          <a:p>
            <a:r>
              <a:rPr lang="en-GB" dirty="0">
                <a:solidFill>
                  <a:srgbClr val="D60093"/>
                </a:solidFill>
              </a:rPr>
              <a:t>TSH = 2.7 </a:t>
            </a:r>
            <a:r>
              <a:rPr lang="en-GB" dirty="0" err="1">
                <a:solidFill>
                  <a:srgbClr val="D60093"/>
                </a:solidFill>
              </a:rPr>
              <a:t>mIU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r>
              <a:rPr lang="en-GB" dirty="0">
                <a:solidFill>
                  <a:srgbClr val="D60093"/>
                </a:solidFill>
              </a:rPr>
              <a:t>FT4 = 10.4 </a:t>
            </a:r>
            <a:r>
              <a:rPr lang="en-GB" dirty="0" err="1">
                <a:solidFill>
                  <a:srgbClr val="D60093"/>
                </a:solidFill>
              </a:rPr>
              <a:t>pmol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r>
              <a:rPr lang="en-GB" dirty="0">
                <a:solidFill>
                  <a:srgbClr val="D60093"/>
                </a:solidFill>
              </a:rPr>
              <a:t>Prolactin = 2560 </a:t>
            </a:r>
            <a:r>
              <a:rPr lang="en-GB" dirty="0" err="1">
                <a:solidFill>
                  <a:srgbClr val="D60093"/>
                </a:solidFill>
              </a:rPr>
              <a:t>mIU</a:t>
            </a:r>
            <a:r>
              <a:rPr lang="en-GB" dirty="0">
                <a:solidFill>
                  <a:srgbClr val="D60093"/>
                </a:solidFill>
              </a:rPr>
              <a:t>/L</a:t>
            </a:r>
          </a:p>
          <a:p>
            <a:endParaRPr lang="en-GB" dirty="0">
              <a:solidFill>
                <a:srgbClr val="D60093"/>
              </a:solidFill>
            </a:endParaRPr>
          </a:p>
          <a:p>
            <a:r>
              <a:rPr lang="en-GB" dirty="0">
                <a:solidFill>
                  <a:srgbClr val="D60093"/>
                </a:solidFill>
              </a:rPr>
              <a:t>Prolactinoma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5D25C-83BA-4988-A0F0-0044B57036E5}"/>
              </a:ext>
            </a:extLst>
          </p:cNvPr>
          <p:cNvSpPr txBox="1"/>
          <p:nvPr/>
        </p:nvSpPr>
        <p:spPr>
          <a:xfrm>
            <a:off x="559270" y="75710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D60093"/>
                </a:solidFill>
              </a:rPr>
              <a:t>Pill, Pregnancy, Prolactinoma or Pituitary!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EDDF6-6B24-4213-8994-25239EDE061A}"/>
              </a:ext>
            </a:extLst>
          </p:cNvPr>
          <p:cNvSpPr txBox="1"/>
          <p:nvPr/>
        </p:nvSpPr>
        <p:spPr>
          <a:xfrm>
            <a:off x="1043608" y="1906690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BMI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OCPs/HRT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22CF0-DBDF-4689-B850-1839F822539D}"/>
              </a:ext>
            </a:extLst>
          </p:cNvPr>
          <p:cNvSpPr txBox="1"/>
          <p:nvPr/>
        </p:nvSpPr>
        <p:spPr>
          <a:xfrm>
            <a:off x="6300192" y="2065941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Hypogonadotrophic</a:t>
            </a:r>
            <a:r>
              <a:rPr lang="en-GB" dirty="0"/>
              <a:t> hypogonadism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Prolactinoma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6A833-5CD5-4988-ACA6-6127BAD858FF}"/>
              </a:ext>
            </a:extLst>
          </p:cNvPr>
          <p:cNvSpPr txBox="1"/>
          <p:nvPr/>
        </p:nvSpPr>
        <p:spPr>
          <a:xfrm>
            <a:off x="4052664" y="2072263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D60093"/>
                </a:solidFill>
              </a:rPr>
              <a:t>OR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60DD0C-644A-449B-8B8A-F1F073DAEF74}"/>
              </a:ext>
            </a:extLst>
          </p:cNvPr>
          <p:cNvSpPr txBox="1">
            <a:spLocks/>
          </p:cNvSpPr>
          <p:nvPr/>
        </p:nvSpPr>
        <p:spPr>
          <a:xfrm>
            <a:off x="613314" y="6137920"/>
            <a:ext cx="526692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solidFill>
                  <a:srgbClr val="0070C0"/>
                </a:solidFill>
              </a:rPr>
              <a:t>Is the patient amenorrhoeic?</a:t>
            </a:r>
          </a:p>
        </p:txBody>
      </p:sp>
    </p:spTree>
    <p:extLst>
      <p:ext uri="{BB962C8B-B14F-4D97-AF65-F5344CB8AC3E}">
        <p14:creationId xmlns:p14="http://schemas.microsoft.com/office/powerpoint/2010/main" val="2446174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4693"/>
            <a:ext cx="748883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Oestradiol &lt;98 – 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887743"/>
            <a:ext cx="3816424" cy="2549369"/>
          </a:xfrm>
        </p:spPr>
        <p:txBody>
          <a:bodyPr>
            <a:normAutofit/>
          </a:bodyPr>
          <a:lstStyle/>
          <a:p>
            <a:r>
              <a:rPr lang="en-GB" sz="2000" dirty="0"/>
              <a:t>Current immunoassays cannot detect lower physiological oestradiol concentrations.</a:t>
            </a:r>
          </a:p>
          <a:p>
            <a:r>
              <a:rPr lang="en-GB" sz="2000" dirty="0"/>
              <a:t>The lowest reliable value is 99 </a:t>
            </a:r>
            <a:r>
              <a:rPr lang="en-GB" sz="2000" dirty="0" err="1"/>
              <a:t>pmol</a:t>
            </a:r>
            <a:r>
              <a:rPr lang="en-GB" sz="2000" dirty="0"/>
              <a:t>/L</a:t>
            </a:r>
          </a:p>
          <a:p>
            <a:r>
              <a:rPr lang="en-GB" sz="2000" dirty="0"/>
              <a:t>A value &lt;98 </a:t>
            </a:r>
            <a:r>
              <a:rPr lang="en-GB" sz="2000" dirty="0" err="1"/>
              <a:t>pmol</a:t>
            </a:r>
            <a:r>
              <a:rPr lang="en-GB" sz="2000" dirty="0"/>
              <a:t>/L could be anything from 0 to 98 </a:t>
            </a:r>
            <a:r>
              <a:rPr lang="en-GB" sz="2000" dirty="0" err="1"/>
              <a:t>pmol</a:t>
            </a:r>
            <a:r>
              <a:rPr lang="en-GB" sz="2000" dirty="0"/>
              <a:t>/L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C350F-33F4-4194-8BEE-DB5FF7D5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66" y="1196752"/>
            <a:ext cx="4736898" cy="1616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79878-6EE4-4B65-B9B9-7335580A67E2}"/>
              </a:ext>
            </a:extLst>
          </p:cNvPr>
          <p:cNvSpPr txBox="1"/>
          <p:nvPr/>
        </p:nvSpPr>
        <p:spPr>
          <a:xfrm>
            <a:off x="5221551" y="4795950"/>
            <a:ext cx="3669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D60093"/>
                </a:solidFill>
              </a:rPr>
              <a:t>Clinical Significance?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6E02F-0367-4292-82A4-CB97615C7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00" y="3005912"/>
            <a:ext cx="4443319" cy="31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565090-118E-46F0-9C6A-FDC0BD4C9B95}"/>
              </a:ext>
            </a:extLst>
          </p:cNvPr>
          <p:cNvSpPr/>
          <p:nvPr/>
        </p:nvSpPr>
        <p:spPr>
          <a:xfrm>
            <a:off x="467544" y="476672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ea typeface="+mj-ea"/>
                <a:cs typeface="+mj-cs"/>
              </a:rPr>
              <a:t>Pembury Laboratory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8304-F46D-49CF-A32D-E78DC0081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77" y="1340768"/>
            <a:ext cx="4029584" cy="302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B69379-4156-4D29-B0C9-B0420BD9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36462"/>
            <a:ext cx="2920192" cy="2192538"/>
          </a:xfrm>
          <a:prstGeom prst="rect">
            <a:avLst/>
          </a:prstGeo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114E0F67-800E-443C-8AB7-FA09CFB8D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18" y="3625440"/>
            <a:ext cx="3911848" cy="29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964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Oestradiol &lt;98 – What Does This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79878-6EE4-4B65-B9B9-7335580A67E2}"/>
              </a:ext>
            </a:extLst>
          </p:cNvPr>
          <p:cNvSpPr txBox="1"/>
          <p:nvPr/>
        </p:nvSpPr>
        <p:spPr>
          <a:xfrm>
            <a:off x="478727" y="3569803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B050"/>
                </a:solidFill>
              </a:rPr>
              <a:t>Menstruating?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15D837-10F7-4C35-8B74-856351DA4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40" y="1700808"/>
            <a:ext cx="8229600" cy="1587389"/>
          </a:xfrm>
        </p:spPr>
        <p:txBody>
          <a:bodyPr>
            <a:noAutofit/>
          </a:bodyPr>
          <a:lstStyle/>
          <a:p>
            <a:r>
              <a:rPr lang="en-GB" sz="2400" dirty="0"/>
              <a:t>Measurement of serum oestradiol in isolation is not useful.</a:t>
            </a:r>
          </a:p>
          <a:p>
            <a:r>
              <a:rPr lang="en-GB" sz="2400" dirty="0"/>
              <a:t>Do they have detectable FSH and LH?</a:t>
            </a:r>
          </a:p>
          <a:p>
            <a:r>
              <a:rPr lang="en-GB" sz="2400" dirty="0"/>
              <a:t>What is the clinical picture?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307B92-B92A-4A7A-8DF3-63D19603FB47}"/>
              </a:ext>
            </a:extLst>
          </p:cNvPr>
          <p:cNvSpPr txBox="1"/>
          <p:nvPr/>
        </p:nvSpPr>
        <p:spPr>
          <a:xfrm>
            <a:off x="5280899" y="3569803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Amenorrhoeic?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59DAB-3554-4631-8642-3D8177360C1A}"/>
              </a:ext>
            </a:extLst>
          </p:cNvPr>
          <p:cNvSpPr txBox="1"/>
          <p:nvPr/>
        </p:nvSpPr>
        <p:spPr>
          <a:xfrm>
            <a:off x="4167896" y="3569803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7FCAC8-4273-4CFE-A737-652698B64969}"/>
              </a:ext>
            </a:extLst>
          </p:cNvPr>
          <p:cNvSpPr txBox="1"/>
          <p:nvPr/>
        </p:nvSpPr>
        <p:spPr>
          <a:xfrm>
            <a:off x="827584" y="4493944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Oestradiol &lt;98 </a:t>
            </a:r>
          </a:p>
          <a:p>
            <a:pPr algn="ctr"/>
            <a:r>
              <a:rPr lang="en-GB" sz="2800" b="1" dirty="0">
                <a:solidFill>
                  <a:srgbClr val="00B050"/>
                </a:solidFill>
              </a:rPr>
              <a:t>Physiological</a:t>
            </a:r>
          </a:p>
          <a:p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EA5F2-A1A4-4EB5-978D-6D2D35D0C599}"/>
              </a:ext>
            </a:extLst>
          </p:cNvPr>
          <p:cNvSpPr txBox="1"/>
          <p:nvPr/>
        </p:nvSpPr>
        <p:spPr>
          <a:xfrm>
            <a:off x="5868144" y="4493944"/>
            <a:ext cx="2232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Oestradiol &lt;98 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Possibly Low</a:t>
            </a:r>
          </a:p>
          <a:p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96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309005-D0D4-4B79-A39E-73F6F0261962}"/>
              </a:ext>
            </a:extLst>
          </p:cNvPr>
          <p:cNvSpPr/>
          <p:nvPr/>
        </p:nvSpPr>
        <p:spPr>
          <a:xfrm>
            <a:off x="858416" y="2792022"/>
            <a:ext cx="7427168" cy="2077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0337"/>
            <a:ext cx="3026620" cy="1143000"/>
          </a:xfrm>
        </p:spPr>
        <p:txBody>
          <a:bodyPr>
            <a:normAutofit/>
          </a:bodyPr>
          <a:lstStyle/>
          <a:p>
            <a:r>
              <a:rPr lang="en-GB" dirty="0"/>
              <a:t>Progesterone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899"/>
            <a:ext cx="8229600" cy="1224136"/>
          </a:xfrm>
        </p:spPr>
        <p:txBody>
          <a:bodyPr>
            <a:normAutofit/>
          </a:bodyPr>
          <a:lstStyle/>
          <a:p>
            <a:r>
              <a:rPr lang="en-GB" sz="2800" dirty="0"/>
              <a:t>Day 21 progesterone concentrations</a:t>
            </a:r>
          </a:p>
          <a:p>
            <a:r>
              <a:rPr lang="en-GB" sz="2800" dirty="0"/>
              <a:t>Or sample collected 7 days before menses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10FB3-332E-4FC4-B3FD-F18772D94FFF}"/>
              </a:ext>
            </a:extLst>
          </p:cNvPr>
          <p:cNvSpPr txBox="1"/>
          <p:nvPr/>
        </p:nvSpPr>
        <p:spPr>
          <a:xfrm>
            <a:off x="902548" y="2852936"/>
            <a:ext cx="77990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Progesterone &gt;30 nmol/L ovulation is likely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Progesterone &gt;27 nmol/L is equivocal and ovulation may have occurred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Progesterone 11 to 27 nmol/L ovulation is unlikely – was the peak missed?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</a:rPr>
              <a:t>Progesterone &lt;10 nmol/L may be consistent with ovarian failure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C788FC-172D-4C10-806A-F4271387E960}"/>
              </a:ext>
            </a:extLst>
          </p:cNvPr>
          <p:cNvSpPr/>
          <p:nvPr/>
        </p:nvSpPr>
        <p:spPr>
          <a:xfrm>
            <a:off x="539552" y="955940"/>
            <a:ext cx="208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Looking at ovulation</a:t>
            </a:r>
          </a:p>
        </p:txBody>
      </p:sp>
    </p:spTree>
    <p:extLst>
      <p:ext uri="{BB962C8B-B14F-4D97-AF65-F5344CB8AC3E}">
        <p14:creationId xmlns:p14="http://schemas.microsoft.com/office/powerpoint/2010/main" val="2661154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B217EB-316C-4C18-B279-CA469AC9560F}"/>
              </a:ext>
            </a:extLst>
          </p:cNvPr>
          <p:cNvSpPr/>
          <p:nvPr/>
        </p:nvSpPr>
        <p:spPr>
          <a:xfrm>
            <a:off x="281611" y="1628700"/>
            <a:ext cx="2890664" cy="17281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829" y="277827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Biochemistry Tests For Amenorrhoea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27" y="1678144"/>
            <a:ext cx="2746648" cy="1629305"/>
          </a:xfrm>
        </p:spPr>
        <p:txBody>
          <a:bodyPr>
            <a:noAutofit/>
          </a:bodyPr>
          <a:lstStyle/>
          <a:p>
            <a:r>
              <a:rPr lang="en-GB" sz="1800" dirty="0">
                <a:solidFill>
                  <a:srgbClr val="0070C0"/>
                </a:solidFill>
              </a:rPr>
              <a:t>TFTs</a:t>
            </a:r>
          </a:p>
          <a:p>
            <a:r>
              <a:rPr lang="en-GB" sz="1800" dirty="0">
                <a:solidFill>
                  <a:srgbClr val="0070C0"/>
                </a:solidFill>
              </a:rPr>
              <a:t>LH &amp; FSH</a:t>
            </a:r>
          </a:p>
          <a:p>
            <a:r>
              <a:rPr lang="en-GB" sz="1800" dirty="0">
                <a:solidFill>
                  <a:srgbClr val="0070C0"/>
                </a:solidFill>
              </a:rPr>
              <a:t>Testosterone, SHBG, FAI</a:t>
            </a:r>
          </a:p>
          <a:p>
            <a:r>
              <a:rPr lang="en-GB" sz="1800" dirty="0">
                <a:solidFill>
                  <a:srgbClr val="0070C0"/>
                </a:solidFill>
              </a:rPr>
              <a:t>Oestradiol</a:t>
            </a:r>
          </a:p>
          <a:p>
            <a:r>
              <a:rPr lang="en-GB" sz="1800" dirty="0">
                <a:solidFill>
                  <a:srgbClr val="0070C0"/>
                </a:solidFill>
              </a:rPr>
              <a:t>Prolactin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58CD3-3ED6-49C1-B086-86381793441D}"/>
              </a:ext>
            </a:extLst>
          </p:cNvPr>
          <p:cNvSpPr/>
          <p:nvPr/>
        </p:nvSpPr>
        <p:spPr>
          <a:xfrm>
            <a:off x="402939" y="1173768"/>
            <a:ext cx="2472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All of the above, mostly!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BE69D-DCEC-4D77-B189-1FC7EBD9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959752"/>
            <a:ext cx="1891282" cy="533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FF27E-6CAD-4DA3-A011-A298E379F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780928"/>
            <a:ext cx="1018120" cy="335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7460E-C28F-4D53-99E5-5CE985858A00}"/>
              </a:ext>
            </a:extLst>
          </p:cNvPr>
          <p:cNvSpPr txBox="1"/>
          <p:nvPr/>
        </p:nvSpPr>
        <p:spPr>
          <a:xfrm>
            <a:off x="5679985" y="1959752"/>
            <a:ext cx="3112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Differentiating Primary, Secondary and Hypothalamic Amenorrhoea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7D224-BAB0-4750-8974-493FBDB00B88}"/>
              </a:ext>
            </a:extLst>
          </p:cNvPr>
          <p:cNvSpPr txBox="1"/>
          <p:nvPr/>
        </p:nvSpPr>
        <p:spPr>
          <a:xfrm>
            <a:off x="251520" y="3446544"/>
            <a:ext cx="6840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Case – 41 year old female, secondary amenorrhoea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TSH = 0.9 IU/L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FT4 = 15.2 </a:t>
            </a:r>
            <a:r>
              <a:rPr lang="en-GB" dirty="0" err="1"/>
              <a:t>pmol</a:t>
            </a:r>
            <a:r>
              <a:rPr lang="en-GB" dirty="0"/>
              <a:t>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Prolactin = 142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LH = &lt;1.0 nmol/L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FSH = 3.8 nmol/L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Oestradiol = &lt;98 </a:t>
            </a:r>
            <a:r>
              <a:rPr lang="en-GB" dirty="0" err="1"/>
              <a:t>pmol</a:t>
            </a:r>
            <a:r>
              <a:rPr lang="en-GB" dirty="0"/>
              <a:t>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Testosterone = &lt;0.2 nmol/L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Cortisol = 346 nmol/L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B0449-B024-49AA-9E56-AD4483D431FF}"/>
              </a:ext>
            </a:extLst>
          </p:cNvPr>
          <p:cNvSpPr txBox="1"/>
          <p:nvPr/>
        </p:nvSpPr>
        <p:spPr>
          <a:xfrm>
            <a:off x="929925" y="6021288"/>
            <a:ext cx="344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D60093"/>
                </a:solidFill>
              </a:rPr>
              <a:t>? Hypothalamic Cause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571ACF-0EFF-4909-AE11-E25C8C436B8A}"/>
              </a:ext>
            </a:extLst>
          </p:cNvPr>
          <p:cNvSpPr/>
          <p:nvPr/>
        </p:nvSpPr>
        <p:spPr>
          <a:xfrm>
            <a:off x="251520" y="3473857"/>
            <a:ext cx="5184576" cy="3195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AC430B-D53B-4B0A-8994-D2D26A68CA01}"/>
              </a:ext>
            </a:extLst>
          </p:cNvPr>
          <p:cNvSpPr txBox="1"/>
          <p:nvPr/>
        </p:nvSpPr>
        <p:spPr>
          <a:xfrm>
            <a:off x="6248029" y="4127813"/>
            <a:ext cx="2116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Clinical History</a:t>
            </a:r>
          </a:p>
          <a:p>
            <a:r>
              <a:rPr lang="en-GB" b="1" dirty="0">
                <a:solidFill>
                  <a:srgbClr val="0070C0"/>
                </a:solidFill>
              </a:rPr>
              <a:t>Clinical Examination</a:t>
            </a:r>
          </a:p>
          <a:p>
            <a:r>
              <a:rPr lang="en-GB" b="1" dirty="0">
                <a:solidFill>
                  <a:srgbClr val="0070C0"/>
                </a:solidFill>
              </a:rPr>
              <a:t>Pelvic Ultrasound</a:t>
            </a:r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53C98337-2C13-4026-96D0-79ACA76723D2}"/>
              </a:ext>
            </a:extLst>
          </p:cNvPr>
          <p:cNvSpPr/>
          <p:nvPr/>
        </p:nvSpPr>
        <p:spPr>
          <a:xfrm>
            <a:off x="5749768" y="3056617"/>
            <a:ext cx="3112621" cy="3195503"/>
          </a:xfrm>
          <a:prstGeom prst="irregularSeal1">
            <a:avLst/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739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10" y="73539"/>
            <a:ext cx="6840760" cy="739535"/>
          </a:xfrm>
        </p:spPr>
        <p:txBody>
          <a:bodyPr>
            <a:normAutofit/>
          </a:bodyPr>
          <a:lstStyle/>
          <a:p>
            <a:r>
              <a:rPr lang="en-GB" dirty="0"/>
              <a:t>Learning Points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AA3BE9A-D919-43DC-925B-2597BFE3A2F1}"/>
              </a:ext>
            </a:extLst>
          </p:cNvPr>
          <p:cNvSpPr/>
          <p:nvPr/>
        </p:nvSpPr>
        <p:spPr>
          <a:xfrm>
            <a:off x="365910" y="2638671"/>
            <a:ext cx="864096" cy="792088"/>
          </a:xfrm>
          <a:prstGeom prst="star5">
            <a:avLst/>
          </a:prstGeom>
          <a:solidFill>
            <a:srgbClr val="D6009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A350F9C-462F-41FB-A401-63A995C44DD3}"/>
              </a:ext>
            </a:extLst>
          </p:cNvPr>
          <p:cNvSpPr/>
          <p:nvPr/>
        </p:nvSpPr>
        <p:spPr>
          <a:xfrm>
            <a:off x="365910" y="3564632"/>
            <a:ext cx="864096" cy="792088"/>
          </a:xfrm>
          <a:prstGeom prst="star5">
            <a:avLst/>
          </a:prstGeom>
          <a:solidFill>
            <a:srgbClr val="D6009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ACDD17A5-5EC5-484D-B378-E70968E21CBE}"/>
              </a:ext>
            </a:extLst>
          </p:cNvPr>
          <p:cNvSpPr/>
          <p:nvPr/>
        </p:nvSpPr>
        <p:spPr>
          <a:xfrm>
            <a:off x="365910" y="4474847"/>
            <a:ext cx="864096" cy="792088"/>
          </a:xfrm>
          <a:prstGeom prst="star5">
            <a:avLst/>
          </a:prstGeom>
          <a:solidFill>
            <a:srgbClr val="D6009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BBDAFFB-1631-4EA8-8B4C-26194714F093}"/>
              </a:ext>
            </a:extLst>
          </p:cNvPr>
          <p:cNvSpPr/>
          <p:nvPr/>
        </p:nvSpPr>
        <p:spPr>
          <a:xfrm>
            <a:off x="365910" y="5385062"/>
            <a:ext cx="864096" cy="792088"/>
          </a:xfrm>
          <a:prstGeom prst="star5">
            <a:avLst/>
          </a:prstGeom>
          <a:solidFill>
            <a:srgbClr val="D6009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1B75B9C-F4BF-4FE7-A0C8-754C7F11E93F}"/>
              </a:ext>
            </a:extLst>
          </p:cNvPr>
          <p:cNvSpPr/>
          <p:nvPr/>
        </p:nvSpPr>
        <p:spPr>
          <a:xfrm>
            <a:off x="397497" y="802496"/>
            <a:ext cx="864096" cy="792088"/>
          </a:xfrm>
          <a:prstGeom prst="star5">
            <a:avLst/>
          </a:prstGeom>
          <a:solidFill>
            <a:srgbClr val="D6009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8AA1FF-F5CB-4FB6-A7D9-EA258E0B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51" y="931098"/>
            <a:ext cx="1580204" cy="628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3A7CF6-D5E7-4F78-9ACB-E807103D27E3}"/>
              </a:ext>
            </a:extLst>
          </p:cNvPr>
          <p:cNvSpPr txBox="1"/>
          <p:nvPr/>
        </p:nvSpPr>
        <p:spPr>
          <a:xfrm>
            <a:off x="3120955" y="1019557"/>
            <a:ext cx="586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Collect male testosterone samples between 08:00 to 10:00.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9246E-461B-4155-8853-CBA9C3D1A895}"/>
              </a:ext>
            </a:extLst>
          </p:cNvPr>
          <p:cNvSpPr txBox="1"/>
          <p:nvPr/>
        </p:nvSpPr>
        <p:spPr>
          <a:xfrm>
            <a:off x="1403648" y="5572959"/>
            <a:ext cx="708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Call the Duty Biochemist on 01622 224465 when you need further clinical advice!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1FF41-3D1E-4F66-8BAF-2A4BEF631BA5}"/>
              </a:ext>
            </a:extLst>
          </p:cNvPr>
          <p:cNvSpPr txBox="1"/>
          <p:nvPr/>
        </p:nvSpPr>
        <p:spPr>
          <a:xfrm>
            <a:off x="1413495" y="3766961"/>
            <a:ext cx="7470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There are lots of causes of a low SHBG and low SHBG concentrations are seen with a normal testosterone.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89BE0-DCAD-4EF6-B939-4529EC01EE10}"/>
              </a:ext>
            </a:extLst>
          </p:cNvPr>
          <p:cNvSpPr txBox="1"/>
          <p:nvPr/>
        </p:nvSpPr>
        <p:spPr>
          <a:xfrm>
            <a:off x="1413495" y="2767505"/>
            <a:ext cx="708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A high female testosterone may be due to drugs, HRT or assay interference.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FA7E6-75A0-44F2-ACB2-DDFF895F5EAF}"/>
              </a:ext>
            </a:extLst>
          </p:cNvPr>
          <p:cNvSpPr txBox="1"/>
          <p:nvPr/>
        </p:nvSpPr>
        <p:spPr>
          <a:xfrm>
            <a:off x="1413495" y="4701090"/>
            <a:ext cx="708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FSH measurement is not routinely indicated in diagnosing menopause – LH has no role. 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8AF370E7-8870-4F78-B9E0-F90A5BB9F77E}"/>
              </a:ext>
            </a:extLst>
          </p:cNvPr>
          <p:cNvSpPr/>
          <p:nvPr/>
        </p:nvSpPr>
        <p:spPr>
          <a:xfrm>
            <a:off x="365910" y="1717947"/>
            <a:ext cx="864096" cy="792088"/>
          </a:xfrm>
          <a:prstGeom prst="star5">
            <a:avLst/>
          </a:prstGeom>
          <a:solidFill>
            <a:srgbClr val="D6009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8E1C7-E65F-41AE-B996-1C72C11ADA80}"/>
              </a:ext>
            </a:extLst>
          </p:cNvPr>
          <p:cNvSpPr txBox="1"/>
          <p:nvPr/>
        </p:nvSpPr>
        <p:spPr>
          <a:xfrm>
            <a:off x="1427317" y="1913834"/>
            <a:ext cx="745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In </a:t>
            </a:r>
            <a:r>
              <a:rPr lang="en-GB" sz="2000" dirty="0" err="1">
                <a:solidFill>
                  <a:srgbClr val="0070C0"/>
                </a:solidFill>
              </a:rPr>
              <a:t>hypogonadotrophic</a:t>
            </a:r>
            <a:r>
              <a:rPr lang="en-GB" sz="2000" dirty="0">
                <a:solidFill>
                  <a:srgbClr val="0070C0"/>
                </a:solidFill>
              </a:rPr>
              <a:t> hypogonadism is the cause hypothalamic or pituitary? (Seek Endocrinology advice).</a:t>
            </a:r>
          </a:p>
        </p:txBody>
      </p:sp>
    </p:spTree>
    <p:extLst>
      <p:ext uri="{BB962C8B-B14F-4D97-AF65-F5344CB8AC3E}">
        <p14:creationId xmlns:p14="http://schemas.microsoft.com/office/powerpoint/2010/main" val="328526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06740" cy="1143000"/>
          </a:xfrm>
        </p:spPr>
        <p:txBody>
          <a:bodyPr/>
          <a:lstStyle/>
          <a:p>
            <a:r>
              <a:rPr lang="en-GB" dirty="0"/>
              <a:t>Overview of Session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D96C2-7B7F-4713-8B0A-B17797FE37AC}"/>
              </a:ext>
            </a:extLst>
          </p:cNvPr>
          <p:cNvSpPr txBox="1"/>
          <p:nvPr/>
        </p:nvSpPr>
        <p:spPr>
          <a:xfrm>
            <a:off x="864730" y="117158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D60093"/>
                </a:solidFill>
              </a:rPr>
              <a:t>What can Clinical Biochemistry do to add clinical value and support interpretation of results?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2E8E5-FD2C-4A97-AD7F-67D1B4B4B7DF}"/>
              </a:ext>
            </a:extLst>
          </p:cNvPr>
          <p:cNvSpPr txBox="1"/>
          <p:nvPr/>
        </p:nvSpPr>
        <p:spPr>
          <a:xfrm>
            <a:off x="307239" y="1900505"/>
            <a:ext cx="81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Aim of this session is to provide quick straightforward answers that can help you in your clinical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FB6B6-BC37-44B6-B6C0-FFE919C4C02F}"/>
              </a:ext>
            </a:extLst>
          </p:cNvPr>
          <p:cNvSpPr txBox="1"/>
          <p:nvPr/>
        </p:nvSpPr>
        <p:spPr>
          <a:xfrm>
            <a:off x="2467029" y="2603334"/>
            <a:ext cx="504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Focus on Fertility Hormones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23E5C7-B432-4BA3-807F-668F2085F105}"/>
              </a:ext>
            </a:extLst>
          </p:cNvPr>
          <p:cNvGrpSpPr/>
          <p:nvPr/>
        </p:nvGrpSpPr>
        <p:grpSpPr>
          <a:xfrm>
            <a:off x="972178" y="3137171"/>
            <a:ext cx="7270862" cy="854262"/>
            <a:chOff x="1043608" y="3269450"/>
            <a:chExt cx="7270862" cy="8542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91CE01-F519-4DA6-AB22-75EB4A917748}"/>
                </a:ext>
              </a:extLst>
            </p:cNvPr>
            <p:cNvSpPr/>
            <p:nvPr/>
          </p:nvSpPr>
          <p:spPr>
            <a:xfrm>
              <a:off x="1043608" y="3269450"/>
              <a:ext cx="7191747" cy="8542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35FC65-28D3-4767-8385-847F04339593}"/>
                </a:ext>
              </a:extLst>
            </p:cNvPr>
            <p:cNvSpPr txBox="1"/>
            <p:nvPr/>
          </p:nvSpPr>
          <p:spPr>
            <a:xfrm>
              <a:off x="1106659" y="3285158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7030A0"/>
                  </a:solidFill>
                </a:rPr>
                <a:t>Testosterone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B8CA3-D875-4785-A5D9-D29D4D0BFF0D}"/>
                </a:ext>
              </a:extLst>
            </p:cNvPr>
            <p:cNvSpPr txBox="1"/>
            <p:nvPr/>
          </p:nvSpPr>
          <p:spPr>
            <a:xfrm>
              <a:off x="2560161" y="3711852"/>
              <a:ext cx="892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D60093"/>
                  </a:solidFill>
                </a:rPr>
                <a:t>SHBG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91FD1F-7C2F-4119-9F83-9D8C9EDF6373}"/>
                </a:ext>
              </a:extLst>
            </p:cNvPr>
            <p:cNvSpPr txBox="1"/>
            <p:nvPr/>
          </p:nvSpPr>
          <p:spPr>
            <a:xfrm>
              <a:off x="3463240" y="3326470"/>
              <a:ext cx="25643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7030A0"/>
                  </a:solidFill>
                </a:rPr>
                <a:t>Free Androgen Index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C7A2F4-E25D-43D3-B918-D847BBA13325}"/>
                </a:ext>
              </a:extLst>
            </p:cNvPr>
            <p:cNvSpPr txBox="1"/>
            <p:nvPr/>
          </p:nvSpPr>
          <p:spPr>
            <a:xfrm>
              <a:off x="5834130" y="3716261"/>
              <a:ext cx="1274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D60093"/>
                  </a:solidFill>
                </a:rPr>
                <a:t>LH &amp; FSH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18A4B1-EB42-4819-8AD8-662EFDC79F55}"/>
                </a:ext>
              </a:extLst>
            </p:cNvPr>
            <p:cNvSpPr txBox="1"/>
            <p:nvPr/>
          </p:nvSpPr>
          <p:spPr>
            <a:xfrm>
              <a:off x="6769724" y="3287130"/>
              <a:ext cx="1544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7030A0"/>
                  </a:solidFill>
                </a:rPr>
                <a:t>Oestradiol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55289E8-69D5-4D23-97C5-162489F59BA4}"/>
              </a:ext>
            </a:extLst>
          </p:cNvPr>
          <p:cNvSpPr txBox="1"/>
          <p:nvPr/>
        </p:nvSpPr>
        <p:spPr>
          <a:xfrm>
            <a:off x="2935016" y="4257939"/>
            <a:ext cx="373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In Clinical Context Of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B2F445-AEC9-49CD-8408-AF3B116D70BF}"/>
              </a:ext>
            </a:extLst>
          </p:cNvPr>
          <p:cNvGrpSpPr/>
          <p:nvPr/>
        </p:nvGrpSpPr>
        <p:grpSpPr>
          <a:xfrm>
            <a:off x="972178" y="4824808"/>
            <a:ext cx="7199642" cy="1016706"/>
            <a:chOff x="1134555" y="5023476"/>
            <a:chExt cx="7199642" cy="10167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73C4A1-7DC8-4AE3-9D3C-DDA1CB8A2133}"/>
                </a:ext>
              </a:extLst>
            </p:cNvPr>
            <p:cNvSpPr/>
            <p:nvPr/>
          </p:nvSpPr>
          <p:spPr>
            <a:xfrm>
              <a:off x="1134555" y="5023476"/>
              <a:ext cx="7199642" cy="10167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AC8574-181C-4546-8549-C21FFC1420E9}"/>
                </a:ext>
              </a:extLst>
            </p:cNvPr>
            <p:cNvSpPr txBox="1"/>
            <p:nvPr/>
          </p:nvSpPr>
          <p:spPr>
            <a:xfrm>
              <a:off x="1331640" y="5164319"/>
              <a:ext cx="1835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7030A0"/>
                  </a:solidFill>
                </a:rPr>
                <a:t>Hypogonadism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FA87F4-A816-4985-A028-B8528B8D69B2}"/>
                </a:ext>
              </a:extLst>
            </p:cNvPr>
            <p:cNvSpPr txBox="1"/>
            <p:nvPr/>
          </p:nvSpPr>
          <p:spPr>
            <a:xfrm>
              <a:off x="3072580" y="5640072"/>
              <a:ext cx="735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D60093"/>
                  </a:solidFill>
                </a:rPr>
                <a:t>PCOS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A6372E-2A4A-491D-A4EB-4D8C0F42EE6D}"/>
                </a:ext>
              </a:extLst>
            </p:cNvPr>
            <p:cNvSpPr txBox="1"/>
            <p:nvPr/>
          </p:nvSpPr>
          <p:spPr>
            <a:xfrm>
              <a:off x="5115485" y="5564429"/>
              <a:ext cx="1835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D60093"/>
                  </a:solidFill>
                </a:rPr>
                <a:t>Menopause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F35F57-15D7-4AA5-AF36-6EA894029CA2}"/>
                </a:ext>
              </a:extLst>
            </p:cNvPr>
            <p:cNvSpPr txBox="1"/>
            <p:nvPr/>
          </p:nvSpPr>
          <p:spPr>
            <a:xfrm>
              <a:off x="6102983" y="5096682"/>
              <a:ext cx="2153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7030A0"/>
                  </a:solidFill>
                </a:rPr>
                <a:t>Ovarian</a:t>
              </a:r>
            </a:p>
            <a:p>
              <a:pPr algn="ctr"/>
              <a:r>
                <a:rPr lang="en-GB" sz="2000" dirty="0">
                  <a:solidFill>
                    <a:srgbClr val="7030A0"/>
                  </a:solidFill>
                </a:rPr>
                <a:t>Failure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DFA375-B6F6-43D8-B3B7-7EAB494858AC}"/>
                </a:ext>
              </a:extLst>
            </p:cNvPr>
            <p:cNvSpPr txBox="1"/>
            <p:nvPr/>
          </p:nvSpPr>
          <p:spPr>
            <a:xfrm>
              <a:off x="3774171" y="5126498"/>
              <a:ext cx="1835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7030A0"/>
                  </a:solidFill>
                </a:rPr>
                <a:t>Amenorrhoea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16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630" y="183883"/>
            <a:ext cx="4106740" cy="1143000"/>
          </a:xfrm>
        </p:spPr>
        <p:txBody>
          <a:bodyPr/>
          <a:lstStyle/>
          <a:p>
            <a:r>
              <a:rPr lang="en-GB" dirty="0"/>
              <a:t>Fertility Hormones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AB031-935A-4AF6-AAC2-E03C0A7B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24744"/>
            <a:ext cx="3961652" cy="55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8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4EBBBBF-66EF-4A8B-92EF-7B47E2E808F9}"/>
              </a:ext>
            </a:extLst>
          </p:cNvPr>
          <p:cNvGrpSpPr/>
          <p:nvPr/>
        </p:nvGrpSpPr>
        <p:grpSpPr>
          <a:xfrm>
            <a:off x="3269940" y="473801"/>
            <a:ext cx="2592288" cy="1224136"/>
            <a:chOff x="2987824" y="692696"/>
            <a:chExt cx="2592288" cy="12241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35DC4D-1884-497A-A66E-ECCBC75EC691}"/>
                </a:ext>
              </a:extLst>
            </p:cNvPr>
            <p:cNvSpPr/>
            <p:nvPr/>
          </p:nvSpPr>
          <p:spPr>
            <a:xfrm>
              <a:off x="2987824" y="692696"/>
              <a:ext cx="2592288" cy="1224136"/>
            </a:xfrm>
            <a:prstGeom prst="rect">
              <a:avLst/>
            </a:prstGeom>
            <a:solidFill>
              <a:srgbClr val="D60093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BAF089-54F5-4079-8175-2A5239C37375}"/>
                </a:ext>
              </a:extLst>
            </p:cNvPr>
            <p:cNvSpPr txBox="1"/>
            <p:nvPr/>
          </p:nvSpPr>
          <p:spPr>
            <a:xfrm>
              <a:off x="3294600" y="716503"/>
              <a:ext cx="20162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SHBG Bound</a:t>
              </a:r>
            </a:p>
            <a:p>
              <a:pPr algn="ctr"/>
              <a:r>
                <a:rPr lang="en-GB" sz="2400" b="1" dirty="0"/>
                <a:t>Testosterone</a:t>
              </a:r>
            </a:p>
            <a:p>
              <a:pPr algn="ctr"/>
              <a:r>
                <a:rPr lang="en-GB" sz="2400" b="1" dirty="0"/>
                <a:t>(</a:t>
              </a:r>
              <a:r>
                <a:rPr lang="en-GB" sz="2400" b="1" dirty="0">
                  <a:sym typeface="Symbol" panose="05050102010706020507" pitchFamily="18" charset="2"/>
                </a:rPr>
                <a:t>45%)</a:t>
              </a:r>
              <a:endParaRPr lang="en-GB" sz="24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887F54-BE10-4340-B205-F78EBAD07F82}"/>
              </a:ext>
            </a:extLst>
          </p:cNvPr>
          <p:cNvGrpSpPr/>
          <p:nvPr/>
        </p:nvGrpSpPr>
        <p:grpSpPr>
          <a:xfrm>
            <a:off x="3277829" y="2708920"/>
            <a:ext cx="2592288" cy="1200329"/>
            <a:chOff x="2843808" y="2276872"/>
            <a:chExt cx="2592288" cy="12003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C46E63-22EC-4E5B-A571-4B1BD90CF814}"/>
                </a:ext>
              </a:extLst>
            </p:cNvPr>
            <p:cNvSpPr/>
            <p:nvPr/>
          </p:nvSpPr>
          <p:spPr>
            <a:xfrm>
              <a:off x="2843808" y="2276872"/>
              <a:ext cx="2592288" cy="120032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C9880-1B74-495F-84E2-C8BD14AFF0CA}"/>
                </a:ext>
              </a:extLst>
            </p:cNvPr>
            <p:cNvSpPr txBox="1"/>
            <p:nvPr/>
          </p:nvSpPr>
          <p:spPr>
            <a:xfrm>
              <a:off x="2987824" y="2276872"/>
              <a:ext cx="2323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Free</a:t>
              </a:r>
            </a:p>
            <a:p>
              <a:pPr algn="ctr"/>
              <a:r>
                <a:rPr lang="en-GB" sz="2400" b="1" dirty="0"/>
                <a:t>Testosterone</a:t>
              </a:r>
            </a:p>
            <a:p>
              <a:pPr algn="ctr"/>
              <a:r>
                <a:rPr lang="en-GB" sz="2400" b="1" dirty="0"/>
                <a:t>(</a:t>
              </a:r>
              <a:r>
                <a:rPr lang="en-GB" sz="2400" b="1" dirty="0">
                  <a:sym typeface="Symbol" panose="05050102010706020507" pitchFamily="18" charset="2"/>
                </a:rPr>
                <a:t>2%)</a:t>
              </a:r>
              <a:endParaRPr lang="en-GB" sz="2400" b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B76706-865A-4543-8B55-8426FAB16DD2}"/>
              </a:ext>
            </a:extLst>
          </p:cNvPr>
          <p:cNvGrpSpPr/>
          <p:nvPr/>
        </p:nvGrpSpPr>
        <p:grpSpPr>
          <a:xfrm>
            <a:off x="3294600" y="4930347"/>
            <a:ext cx="2592288" cy="1224136"/>
            <a:chOff x="2987824" y="4149080"/>
            <a:chExt cx="2592288" cy="12241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E93B53-B87B-4F44-92F2-FC8031C70402}"/>
                </a:ext>
              </a:extLst>
            </p:cNvPr>
            <p:cNvSpPr/>
            <p:nvPr/>
          </p:nvSpPr>
          <p:spPr>
            <a:xfrm>
              <a:off x="2987824" y="4149080"/>
              <a:ext cx="2592288" cy="122413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48971E-162D-413A-81A5-3E4D94276729}"/>
                </a:ext>
              </a:extLst>
            </p:cNvPr>
            <p:cNvSpPr txBox="1"/>
            <p:nvPr/>
          </p:nvSpPr>
          <p:spPr>
            <a:xfrm>
              <a:off x="3059832" y="4172887"/>
              <a:ext cx="2448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Albumin Bound</a:t>
              </a:r>
            </a:p>
            <a:p>
              <a:pPr algn="ctr"/>
              <a:r>
                <a:rPr lang="en-GB" sz="2400" b="1" dirty="0"/>
                <a:t>Testosterone</a:t>
              </a:r>
            </a:p>
            <a:p>
              <a:pPr algn="ctr"/>
              <a:r>
                <a:rPr lang="en-GB" sz="2400" b="1" dirty="0"/>
                <a:t>(</a:t>
              </a:r>
              <a:r>
                <a:rPr lang="en-GB" sz="2400" b="1" dirty="0">
                  <a:sym typeface="Symbol" panose="05050102010706020507" pitchFamily="18" charset="2"/>
                </a:rPr>
                <a:t>50%)</a:t>
              </a:r>
              <a:endParaRPr lang="en-GB" sz="2400" b="1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AD9C8B-E669-4AE6-984D-30C7BE7F6619}"/>
              </a:ext>
            </a:extLst>
          </p:cNvPr>
          <p:cNvCxnSpPr>
            <a:cxnSpLocks/>
          </p:cNvCxnSpPr>
          <p:nvPr/>
        </p:nvCxnSpPr>
        <p:spPr>
          <a:xfrm>
            <a:off x="4590744" y="2282540"/>
            <a:ext cx="0" cy="36004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7D637E-4C10-4EBE-AF6A-DA3AB0F2FE16}"/>
              </a:ext>
            </a:extLst>
          </p:cNvPr>
          <p:cNvCxnSpPr>
            <a:cxnSpLocks/>
          </p:cNvCxnSpPr>
          <p:nvPr/>
        </p:nvCxnSpPr>
        <p:spPr>
          <a:xfrm flipV="1">
            <a:off x="4590744" y="4005064"/>
            <a:ext cx="0" cy="3960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EE2ABB-2250-4853-A14C-E337B26E8ECA}"/>
              </a:ext>
            </a:extLst>
          </p:cNvPr>
          <p:cNvCxnSpPr>
            <a:cxnSpLocks/>
          </p:cNvCxnSpPr>
          <p:nvPr/>
        </p:nvCxnSpPr>
        <p:spPr>
          <a:xfrm flipV="1">
            <a:off x="4590744" y="1772816"/>
            <a:ext cx="0" cy="37680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ED40FF-D1E7-4502-B0AF-016E9A1BB9B6}"/>
              </a:ext>
            </a:extLst>
          </p:cNvPr>
          <p:cNvCxnSpPr>
            <a:cxnSpLocks/>
          </p:cNvCxnSpPr>
          <p:nvPr/>
        </p:nvCxnSpPr>
        <p:spPr>
          <a:xfrm>
            <a:off x="4590744" y="4509120"/>
            <a:ext cx="0" cy="36004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42EB8C-E3C3-4688-A341-C2331022EEDB}"/>
              </a:ext>
            </a:extLst>
          </p:cNvPr>
          <p:cNvSpPr/>
          <p:nvPr/>
        </p:nvSpPr>
        <p:spPr>
          <a:xfrm>
            <a:off x="2195753" y="1196752"/>
            <a:ext cx="576047" cy="460851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880F9D90-DEAE-42B8-B3E7-846274DB3DC9}"/>
              </a:ext>
            </a:extLst>
          </p:cNvPr>
          <p:cNvSpPr/>
          <p:nvPr/>
        </p:nvSpPr>
        <p:spPr>
          <a:xfrm>
            <a:off x="6300192" y="3068960"/>
            <a:ext cx="431991" cy="273630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153B5-EDDC-4302-AB45-ACB135CE9D20}"/>
              </a:ext>
            </a:extLst>
          </p:cNvPr>
          <p:cNvSpPr txBox="1"/>
          <p:nvPr/>
        </p:nvSpPr>
        <p:spPr>
          <a:xfrm>
            <a:off x="217489" y="3068960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Total Testosterone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A58F84-787D-4E13-9CF6-0D52EE80CBFE}"/>
              </a:ext>
            </a:extLst>
          </p:cNvPr>
          <p:cNvSpPr txBox="1"/>
          <p:nvPr/>
        </p:nvSpPr>
        <p:spPr>
          <a:xfrm>
            <a:off x="6661716" y="3980161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</a:rPr>
              <a:t>Bioavailable Testosterone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BD294F-D9AA-4E62-85BB-EBA99127548F}"/>
              </a:ext>
            </a:extLst>
          </p:cNvPr>
          <p:cNvSpPr txBox="1"/>
          <p:nvPr/>
        </p:nvSpPr>
        <p:spPr>
          <a:xfrm>
            <a:off x="193072" y="4077072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D60093"/>
                </a:solidFill>
              </a:rPr>
              <a:t>(This is what we measure)</a:t>
            </a:r>
          </a:p>
        </p:txBody>
      </p:sp>
    </p:spTree>
    <p:extLst>
      <p:ext uri="{BB962C8B-B14F-4D97-AF65-F5344CB8AC3E}">
        <p14:creationId xmlns:p14="http://schemas.microsoft.com/office/powerpoint/2010/main" val="53914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074F26-6AFC-4BB1-B5C9-F96E9086939E}"/>
              </a:ext>
            </a:extLst>
          </p:cNvPr>
          <p:cNvSpPr/>
          <p:nvPr/>
        </p:nvSpPr>
        <p:spPr>
          <a:xfrm>
            <a:off x="755576" y="2708920"/>
            <a:ext cx="4248472" cy="33843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150" y="29013"/>
            <a:ext cx="6187647" cy="735691"/>
          </a:xfrm>
        </p:spPr>
        <p:txBody>
          <a:bodyPr>
            <a:normAutofit fontScale="90000"/>
          </a:bodyPr>
          <a:lstStyle/>
          <a:p>
            <a:r>
              <a:rPr lang="en-GB" dirty="0"/>
              <a:t>Total Testosterone In Adult Males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346E8-E7DE-4B2E-893B-8F10C094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735" y="738381"/>
            <a:ext cx="3610479" cy="1438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C9E29-0FDB-4036-B437-3F3E65C3329A}"/>
              </a:ext>
            </a:extLst>
          </p:cNvPr>
          <p:cNvSpPr txBox="1"/>
          <p:nvPr/>
        </p:nvSpPr>
        <p:spPr>
          <a:xfrm>
            <a:off x="2550735" y="22055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D60093"/>
                </a:solidFill>
              </a:rPr>
              <a:t>(08:00 to 10:00 is a morning sample)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1F32A-FFA7-4EC0-B443-ADBD5AEB400C}"/>
              </a:ext>
            </a:extLst>
          </p:cNvPr>
          <p:cNvSpPr txBox="1"/>
          <p:nvPr/>
        </p:nvSpPr>
        <p:spPr>
          <a:xfrm>
            <a:off x="755576" y="2722043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What is a low value?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r>
              <a:rPr lang="en-GB" b="1" dirty="0">
                <a:solidFill>
                  <a:srgbClr val="D60093"/>
                </a:solidFill>
              </a:rPr>
              <a:t>&lt;8 nmol/L low</a:t>
            </a:r>
          </a:p>
          <a:p>
            <a:pPr algn="ctr"/>
            <a:r>
              <a:rPr lang="en-GB" b="1" dirty="0">
                <a:solidFill>
                  <a:srgbClr val="D60093"/>
                </a:solidFill>
              </a:rPr>
              <a:t>8 to 10 nmol/L borderline</a:t>
            </a:r>
          </a:p>
          <a:p>
            <a:endParaRPr lang="en-GB" dirty="0"/>
          </a:p>
          <a:p>
            <a:pPr algn="ctr"/>
            <a:r>
              <a:rPr lang="en-GB" b="1" dirty="0"/>
              <a:t>What is the clinical context?</a:t>
            </a:r>
          </a:p>
          <a:p>
            <a:endParaRPr lang="en-GB" b="1" dirty="0"/>
          </a:p>
          <a:p>
            <a:pPr algn="ctr"/>
            <a:r>
              <a:rPr lang="en-GB" dirty="0"/>
              <a:t>Is the lower limit of reference range too high?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E32821-99AA-4929-A718-E0B361D86D9A}"/>
              </a:ext>
            </a:extLst>
          </p:cNvPr>
          <p:cNvGrpSpPr/>
          <p:nvPr/>
        </p:nvGrpSpPr>
        <p:grpSpPr>
          <a:xfrm>
            <a:off x="5580112" y="3068960"/>
            <a:ext cx="3312368" cy="2308324"/>
            <a:chOff x="5724128" y="3068960"/>
            <a:chExt cx="3312368" cy="23083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DE95D8-A407-45FE-B085-B6659C26B8C4}"/>
                </a:ext>
              </a:extLst>
            </p:cNvPr>
            <p:cNvSpPr/>
            <p:nvPr/>
          </p:nvSpPr>
          <p:spPr>
            <a:xfrm>
              <a:off x="5724128" y="3068960"/>
              <a:ext cx="3312368" cy="23083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52C3B5-AAB8-48A4-B7F6-7CDB14831770}"/>
                </a:ext>
              </a:extLst>
            </p:cNvPr>
            <p:cNvSpPr txBox="1"/>
            <p:nvPr/>
          </p:nvSpPr>
          <p:spPr>
            <a:xfrm>
              <a:off x="5724128" y="3068960"/>
              <a:ext cx="331236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Factors Affecting Testosterone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D60093"/>
                  </a:solidFill>
                </a:rPr>
                <a:t>Diurnal variation – 25% lower by 4pm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D60093"/>
                  </a:solidFill>
                </a:rPr>
                <a:t>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D60093"/>
                  </a:solidFill>
                </a:rPr>
                <a:t>Acute illness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D60093"/>
                  </a:solidFill>
                </a:rPr>
                <a:t>BMI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D60093"/>
                  </a:solidFill>
                </a:rPr>
                <a:t>Exercise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D60093"/>
                  </a:solidFill>
                </a:rPr>
                <a:t>Fasting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FAFEF72-2973-4F7A-9463-1EB854853767}"/>
              </a:ext>
            </a:extLst>
          </p:cNvPr>
          <p:cNvSpPr txBox="1"/>
          <p:nvPr/>
        </p:nvSpPr>
        <p:spPr>
          <a:xfrm>
            <a:off x="899592" y="3308075"/>
            <a:ext cx="39604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Age 20 to 49 years Lower Limit is 11.4 nmol/L</a:t>
            </a:r>
          </a:p>
          <a:p>
            <a:r>
              <a:rPr lang="en-GB" sz="1600" dirty="0"/>
              <a:t>Age &gt;50 years Lower Limit is 9.5 nmol/L</a:t>
            </a:r>
          </a:p>
        </p:txBody>
      </p:sp>
    </p:spTree>
    <p:extLst>
      <p:ext uri="{BB962C8B-B14F-4D97-AF65-F5344CB8AC3E}">
        <p14:creationId xmlns:p14="http://schemas.microsoft.com/office/powerpoint/2010/main" val="220962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630" y="183883"/>
            <a:ext cx="4106740" cy="1143000"/>
          </a:xfrm>
        </p:spPr>
        <p:txBody>
          <a:bodyPr/>
          <a:lstStyle/>
          <a:p>
            <a:r>
              <a:rPr lang="en-GB" dirty="0"/>
              <a:t>Fertility Hormones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AB031-935A-4AF6-AAC2-E03C0A7B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24744"/>
            <a:ext cx="3961652" cy="55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20" y="23492"/>
            <a:ext cx="8229600" cy="767489"/>
          </a:xfrm>
        </p:spPr>
        <p:txBody>
          <a:bodyPr>
            <a:normAutofit/>
          </a:bodyPr>
          <a:lstStyle/>
          <a:p>
            <a:r>
              <a:rPr lang="en-GB" sz="3200" dirty="0"/>
              <a:t>Interpreting Testosterone With LH &amp; FSH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B5A40F7-C9A7-454A-BD4D-7D4A2CDAFF24}"/>
              </a:ext>
            </a:extLst>
          </p:cNvPr>
          <p:cNvGrpSpPr/>
          <p:nvPr/>
        </p:nvGrpSpPr>
        <p:grpSpPr>
          <a:xfrm>
            <a:off x="438820" y="1112608"/>
            <a:ext cx="3236168" cy="2319429"/>
            <a:chOff x="457200" y="1412776"/>
            <a:chExt cx="3236168" cy="231942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6D7CFC7-045A-422E-B7EC-ED8FC0E8C70B}"/>
                </a:ext>
              </a:extLst>
            </p:cNvPr>
            <p:cNvSpPr/>
            <p:nvPr/>
          </p:nvSpPr>
          <p:spPr>
            <a:xfrm>
              <a:off x="457200" y="1412776"/>
              <a:ext cx="3236168" cy="23194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33B322-C12B-4E8A-99BF-7A2EF51809DF}"/>
                </a:ext>
              </a:extLst>
            </p:cNvPr>
            <p:cNvGrpSpPr/>
            <p:nvPr/>
          </p:nvGrpSpPr>
          <p:grpSpPr>
            <a:xfrm>
              <a:off x="611560" y="1700808"/>
              <a:ext cx="2962672" cy="1660999"/>
              <a:chOff x="457200" y="2149375"/>
              <a:chExt cx="2962672" cy="1660999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3F8E0407-D0D6-4758-A3F0-AC8161404775}"/>
                  </a:ext>
                </a:extLst>
              </p:cNvPr>
              <p:cNvCxnSpPr/>
              <p:nvPr/>
            </p:nvCxnSpPr>
            <p:spPr>
              <a:xfrm>
                <a:off x="1043608" y="2149375"/>
                <a:ext cx="0" cy="792088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29383E5E-5A71-4A68-835B-D714B3D0DF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784" y="2149375"/>
                <a:ext cx="0" cy="792088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E04FE8-BDA5-4F8D-8CC8-E56F3E69A7CC}"/>
                  </a:ext>
                </a:extLst>
              </p:cNvPr>
              <p:cNvSpPr txBox="1"/>
              <p:nvPr/>
            </p:nvSpPr>
            <p:spPr>
              <a:xfrm>
                <a:off x="457200" y="2941463"/>
                <a:ext cx="15841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0070C0"/>
                    </a:solidFill>
                  </a:rPr>
                  <a:t>Testosterone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98EB04-8F20-4C05-B277-2D812BFE5F9C}"/>
                  </a:ext>
                </a:extLst>
              </p:cNvPr>
              <p:cNvSpPr txBox="1"/>
              <p:nvPr/>
            </p:nvSpPr>
            <p:spPr>
              <a:xfrm>
                <a:off x="2123728" y="2941463"/>
                <a:ext cx="11521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0070C0"/>
                    </a:solidFill>
                  </a:rPr>
                  <a:t>LH &amp; FSH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AD82B9-EFF5-4086-B14C-973C0DE60633}"/>
                  </a:ext>
                </a:extLst>
              </p:cNvPr>
              <p:cNvSpPr txBox="1"/>
              <p:nvPr/>
            </p:nvSpPr>
            <p:spPr>
              <a:xfrm>
                <a:off x="539552" y="3441042"/>
                <a:ext cx="2880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7030A0"/>
                    </a:solidFill>
                  </a:rPr>
                  <a:t>Primary Testicular Failure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55E5EA-28D7-4329-8965-58BA65400DB1}"/>
              </a:ext>
            </a:extLst>
          </p:cNvPr>
          <p:cNvGrpSpPr/>
          <p:nvPr/>
        </p:nvGrpSpPr>
        <p:grpSpPr>
          <a:xfrm>
            <a:off x="4459243" y="1118937"/>
            <a:ext cx="3734072" cy="2302628"/>
            <a:chOff x="4553620" y="1429577"/>
            <a:chExt cx="3734072" cy="230262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0B215B9-0497-4DA1-97FA-5BEA9D5B3F23}"/>
                </a:ext>
              </a:extLst>
            </p:cNvPr>
            <p:cNvSpPr/>
            <p:nvPr/>
          </p:nvSpPr>
          <p:spPr>
            <a:xfrm>
              <a:off x="4553620" y="1429577"/>
              <a:ext cx="3572773" cy="23026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9713C8-FD89-4050-A736-B6AF523F4BF5}"/>
                </a:ext>
              </a:extLst>
            </p:cNvPr>
            <p:cNvCxnSpPr/>
            <p:nvPr/>
          </p:nvCxnSpPr>
          <p:spPr>
            <a:xfrm>
              <a:off x="5450628" y="1716006"/>
              <a:ext cx="0" cy="792088"/>
            </a:xfrm>
            <a:prstGeom prst="straightConnector1">
              <a:avLst/>
            </a:prstGeom>
            <a:ln w="5715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B92828C-50C7-4C6E-A1C9-D060192F7FC7}"/>
                </a:ext>
              </a:extLst>
            </p:cNvPr>
            <p:cNvCxnSpPr>
              <a:cxnSpLocks/>
            </p:cNvCxnSpPr>
            <p:nvPr/>
          </p:nvCxnSpPr>
          <p:spPr>
            <a:xfrm>
              <a:off x="7236296" y="1700808"/>
              <a:ext cx="0" cy="792088"/>
            </a:xfrm>
            <a:prstGeom prst="straightConnector1">
              <a:avLst/>
            </a:prstGeom>
            <a:ln w="5715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5B652C-8224-4872-8B14-CAAE0411A28E}"/>
                </a:ext>
              </a:extLst>
            </p:cNvPr>
            <p:cNvSpPr txBox="1"/>
            <p:nvPr/>
          </p:nvSpPr>
          <p:spPr>
            <a:xfrm>
              <a:off x="4825522" y="2503312"/>
              <a:ext cx="1540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Testosterone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4D68C0-2705-4DC4-9490-C5C7FA64BDB8}"/>
                </a:ext>
              </a:extLst>
            </p:cNvPr>
            <p:cNvSpPr txBox="1"/>
            <p:nvPr/>
          </p:nvSpPr>
          <p:spPr>
            <a:xfrm>
              <a:off x="6780921" y="2508094"/>
              <a:ext cx="112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LH &amp; FSH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2A9237-2C70-4520-8A83-4D6AA5F18D52}"/>
                </a:ext>
              </a:extLst>
            </p:cNvPr>
            <p:cNvSpPr txBox="1"/>
            <p:nvPr/>
          </p:nvSpPr>
          <p:spPr>
            <a:xfrm>
              <a:off x="4553620" y="2992475"/>
              <a:ext cx="3734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>
                  <a:solidFill>
                    <a:srgbClr val="7030A0"/>
                  </a:solidFill>
                </a:rPr>
                <a:t>Hypogonadotrophic</a:t>
              </a:r>
              <a:r>
                <a:rPr lang="en-GB" b="1" dirty="0">
                  <a:solidFill>
                    <a:srgbClr val="7030A0"/>
                  </a:solidFill>
                </a:rPr>
                <a:t> Hypogonadism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8110B3A-D29D-420D-A2A0-876B19597614}"/>
              </a:ext>
            </a:extLst>
          </p:cNvPr>
          <p:cNvGrpSpPr/>
          <p:nvPr/>
        </p:nvGrpSpPr>
        <p:grpSpPr>
          <a:xfrm>
            <a:off x="4490273" y="3761802"/>
            <a:ext cx="3769589" cy="2302628"/>
            <a:chOff x="4539893" y="3906973"/>
            <a:chExt cx="3769589" cy="230262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67DF1E9-22BB-4483-B68A-368BA6F0F979}"/>
                </a:ext>
              </a:extLst>
            </p:cNvPr>
            <p:cNvSpPr/>
            <p:nvPr/>
          </p:nvSpPr>
          <p:spPr>
            <a:xfrm>
              <a:off x="4539893" y="3906973"/>
              <a:ext cx="3572773" cy="23026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0B977D3-1C55-4F76-AF26-55D53D95BF48}"/>
                </a:ext>
              </a:extLst>
            </p:cNvPr>
            <p:cNvCxnSpPr>
              <a:cxnSpLocks/>
            </p:cNvCxnSpPr>
            <p:nvPr/>
          </p:nvCxnSpPr>
          <p:spPr>
            <a:xfrm>
              <a:off x="7057522" y="4722736"/>
              <a:ext cx="648072" cy="0"/>
            </a:xfrm>
            <a:prstGeom prst="straightConnector1">
              <a:avLst/>
            </a:prstGeom>
            <a:ln w="57150">
              <a:solidFill>
                <a:srgbClr val="D6009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F61177-B53C-481A-9828-0DC74224B9C7}"/>
                </a:ext>
              </a:extLst>
            </p:cNvPr>
            <p:cNvSpPr txBox="1"/>
            <p:nvPr/>
          </p:nvSpPr>
          <p:spPr>
            <a:xfrm>
              <a:off x="4575410" y="5508180"/>
              <a:ext cx="3734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>
                  <a:solidFill>
                    <a:srgbClr val="7030A0"/>
                  </a:solidFill>
                </a:rPr>
                <a:t>Hypogonadotrophic</a:t>
              </a:r>
              <a:r>
                <a:rPr lang="en-GB" b="1" dirty="0">
                  <a:solidFill>
                    <a:srgbClr val="7030A0"/>
                  </a:solidFill>
                </a:rPr>
                <a:t> Hypogonadism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AD61E48-082B-46CB-8BD4-A2C8949173B6}"/>
                </a:ext>
              </a:extLst>
            </p:cNvPr>
            <p:cNvCxnSpPr/>
            <p:nvPr/>
          </p:nvCxnSpPr>
          <p:spPr>
            <a:xfrm>
              <a:off x="5364088" y="4221088"/>
              <a:ext cx="0" cy="792088"/>
            </a:xfrm>
            <a:prstGeom prst="straightConnector1">
              <a:avLst/>
            </a:prstGeom>
            <a:ln w="5715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A22D97-AE8D-436C-8B70-445B87DB8909}"/>
                </a:ext>
              </a:extLst>
            </p:cNvPr>
            <p:cNvSpPr txBox="1"/>
            <p:nvPr/>
          </p:nvSpPr>
          <p:spPr>
            <a:xfrm>
              <a:off x="4726681" y="5008601"/>
              <a:ext cx="1540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Testosterone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6CED06-BB27-48A4-A010-8E40BD7F2378}"/>
                </a:ext>
              </a:extLst>
            </p:cNvPr>
            <p:cNvSpPr txBox="1"/>
            <p:nvPr/>
          </p:nvSpPr>
          <p:spPr>
            <a:xfrm>
              <a:off x="6890423" y="4992201"/>
              <a:ext cx="112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LH &amp; FSH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BD48D55-E196-401A-A20A-B691149DEC98}"/>
              </a:ext>
            </a:extLst>
          </p:cNvPr>
          <p:cNvSpPr txBox="1"/>
          <p:nvPr/>
        </p:nvSpPr>
        <p:spPr>
          <a:xfrm>
            <a:off x="2828383" y="5118780"/>
            <a:ext cx="59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FSH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618631A-9374-4C76-B86A-2474DF67436F}"/>
              </a:ext>
            </a:extLst>
          </p:cNvPr>
          <p:cNvGrpSpPr/>
          <p:nvPr/>
        </p:nvGrpSpPr>
        <p:grpSpPr>
          <a:xfrm>
            <a:off x="438820" y="3761802"/>
            <a:ext cx="3236168" cy="2319429"/>
            <a:chOff x="457200" y="4017152"/>
            <a:chExt cx="3236168" cy="23194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3CCE71F-1E0B-4B1C-9E42-847B3CA350D6}"/>
                </a:ext>
              </a:extLst>
            </p:cNvPr>
            <p:cNvSpPr/>
            <p:nvPr/>
          </p:nvSpPr>
          <p:spPr>
            <a:xfrm>
              <a:off x="457200" y="4017152"/>
              <a:ext cx="3236168" cy="23194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904A2DE-2C33-4128-885E-016E2A7B24E8}"/>
                </a:ext>
              </a:extLst>
            </p:cNvPr>
            <p:cNvCxnSpPr/>
            <p:nvPr/>
          </p:nvCxnSpPr>
          <p:spPr>
            <a:xfrm>
              <a:off x="1211155" y="4326692"/>
              <a:ext cx="0" cy="792088"/>
            </a:xfrm>
            <a:prstGeom prst="straightConnector1">
              <a:avLst/>
            </a:prstGeom>
            <a:ln w="5715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9A64548-DCBD-4239-8888-A4A9B7458D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5776" y="4326692"/>
              <a:ext cx="0" cy="792088"/>
            </a:xfrm>
            <a:prstGeom prst="straightConnector1">
              <a:avLst/>
            </a:prstGeom>
            <a:ln w="5715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EF83C0-B383-49C4-8602-EB1F88BEFF1D}"/>
                </a:ext>
              </a:extLst>
            </p:cNvPr>
            <p:cNvSpPr txBox="1"/>
            <p:nvPr/>
          </p:nvSpPr>
          <p:spPr>
            <a:xfrm>
              <a:off x="624747" y="5118780"/>
              <a:ext cx="1584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Testosterone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21F693-CF4B-40B8-862B-034E9C82C358}"/>
                </a:ext>
              </a:extLst>
            </p:cNvPr>
            <p:cNvSpPr txBox="1"/>
            <p:nvPr/>
          </p:nvSpPr>
          <p:spPr>
            <a:xfrm>
              <a:off x="2308335" y="5118780"/>
              <a:ext cx="473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LH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5ECFC7-98B3-4C7A-88AD-FD6604CD362F}"/>
                </a:ext>
              </a:extLst>
            </p:cNvPr>
            <p:cNvSpPr txBox="1"/>
            <p:nvPr/>
          </p:nvSpPr>
          <p:spPr>
            <a:xfrm>
              <a:off x="707099" y="5618359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7030A0"/>
                  </a:solidFill>
                </a:rPr>
                <a:t>Primary Testicular Failure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19AEE27-3432-46D9-916E-2A3D8FC598B8}"/>
                </a:ext>
              </a:extLst>
            </p:cNvPr>
            <p:cNvCxnSpPr>
              <a:cxnSpLocks/>
            </p:cNvCxnSpPr>
            <p:nvPr/>
          </p:nvCxnSpPr>
          <p:spPr>
            <a:xfrm>
              <a:off x="2774262" y="4797152"/>
              <a:ext cx="648072" cy="0"/>
            </a:xfrm>
            <a:prstGeom prst="straightConnector1">
              <a:avLst/>
            </a:prstGeom>
            <a:ln w="57150">
              <a:solidFill>
                <a:srgbClr val="D6009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0143811-9603-493B-8DB7-44E9541382DD}"/>
              </a:ext>
            </a:extLst>
          </p:cNvPr>
          <p:cNvSpPr txBox="1"/>
          <p:nvPr/>
        </p:nvSpPr>
        <p:spPr>
          <a:xfrm>
            <a:off x="2877194" y="4847030"/>
            <a:ext cx="60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FSH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35DCDFFE-1EAD-4856-8246-3F3325B32869}"/>
              </a:ext>
            </a:extLst>
          </p:cNvPr>
          <p:cNvSpPr txBox="1">
            <a:spLocks/>
          </p:cNvSpPr>
          <p:nvPr/>
        </p:nvSpPr>
        <p:spPr>
          <a:xfrm>
            <a:off x="425842" y="499716"/>
            <a:ext cx="4305303" cy="561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D60093"/>
                </a:solidFill>
              </a:rPr>
              <a:t>Typical patterns seen in males</a:t>
            </a:r>
          </a:p>
        </p:txBody>
      </p:sp>
    </p:spTree>
    <p:extLst>
      <p:ext uri="{BB962C8B-B14F-4D97-AF65-F5344CB8AC3E}">
        <p14:creationId xmlns:p14="http://schemas.microsoft.com/office/powerpoint/2010/main" val="3966291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5946</TotalTime>
  <Words>1970</Words>
  <Application>Microsoft Office PowerPoint</Application>
  <PresentationFormat>On-screen Show (4:3)</PresentationFormat>
  <Paragraphs>363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Symbol</vt:lpstr>
      <vt:lpstr>Office Theme</vt:lpstr>
      <vt:lpstr>Making the Most of Fertility Hormones (The most frequent Duty Biochemist queries)</vt:lpstr>
      <vt:lpstr>PowerPoint Presentation</vt:lpstr>
      <vt:lpstr>PowerPoint Presentation</vt:lpstr>
      <vt:lpstr>Overview of Session</vt:lpstr>
      <vt:lpstr>Fertility Hormones</vt:lpstr>
      <vt:lpstr>PowerPoint Presentation</vt:lpstr>
      <vt:lpstr>Total Testosterone In Adult Males</vt:lpstr>
      <vt:lpstr>Fertility Hormones</vt:lpstr>
      <vt:lpstr>Interpreting Testosterone With LH &amp; FSH </vt:lpstr>
      <vt:lpstr>Hypogonadotrophic Hypogonadism </vt:lpstr>
      <vt:lpstr>A Word on Free Testosterone…</vt:lpstr>
      <vt:lpstr>High Testosterones In Males</vt:lpstr>
      <vt:lpstr>Testosterone In Females</vt:lpstr>
      <vt:lpstr>What is a High Female Testosterone?</vt:lpstr>
      <vt:lpstr>Case – Female High Testosterone</vt:lpstr>
      <vt:lpstr>Case – Female High Testosterone</vt:lpstr>
      <vt:lpstr>PowerPoint Presentation</vt:lpstr>
      <vt:lpstr>Testosterone in Pregnancy</vt:lpstr>
      <vt:lpstr>How to interpret female testosterone concentrations in patients under the age of 20</vt:lpstr>
      <vt:lpstr>Sex Hormone Binding Globulin (nmol/L)</vt:lpstr>
      <vt:lpstr>PowerPoint Presentation</vt:lpstr>
      <vt:lpstr>Free Androgen Index (FAI)</vt:lpstr>
      <vt:lpstr>Polycystic Ovary Syndrome (PCOS)</vt:lpstr>
      <vt:lpstr>PCOS in Adolescents</vt:lpstr>
      <vt:lpstr>Assessing PCOS Biochemically</vt:lpstr>
      <vt:lpstr>Role of FSH in Female Patients</vt:lpstr>
      <vt:lpstr>FSH in Contraception</vt:lpstr>
      <vt:lpstr>Suppressed Gonadotrophins in Females</vt:lpstr>
      <vt:lpstr>Oestradiol &lt;98 – What Does This Mean?</vt:lpstr>
      <vt:lpstr>Oestradiol &lt;98 – What Does This Mean?</vt:lpstr>
      <vt:lpstr>Progesterone</vt:lpstr>
      <vt:lpstr>Biochemistry Tests For Amenorrhoea</vt:lpstr>
      <vt:lpstr>Learning Points</vt:lpstr>
    </vt:vector>
  </TitlesOfParts>
  <Company>Maidstone and Tunbridge Wells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hannah.alland</dc:creator>
  <cp:lastModifiedBy>VICKERY, Susan (MAIDSTONE AND TUNBRIDGE WELLS NHS TRUST)</cp:lastModifiedBy>
  <cp:revision>173</cp:revision>
  <dcterms:created xsi:type="dcterms:W3CDTF">2018-10-26T14:37:26Z</dcterms:created>
  <dcterms:modified xsi:type="dcterms:W3CDTF">2022-10-20T09:30:46Z</dcterms:modified>
</cp:coreProperties>
</file>